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79" r:id="rId2"/>
    <p:sldId id="256" r:id="rId3"/>
    <p:sldId id="257" r:id="rId4"/>
    <p:sldId id="262" r:id="rId5"/>
    <p:sldId id="263" r:id="rId6"/>
    <p:sldId id="277" r:id="rId7"/>
    <p:sldId id="265" r:id="rId8"/>
    <p:sldId id="266" r:id="rId9"/>
    <p:sldId id="289" r:id="rId10"/>
    <p:sldId id="267" r:id="rId11"/>
    <p:sldId id="290" r:id="rId12"/>
    <p:sldId id="271" r:id="rId13"/>
    <p:sldId id="278" r:id="rId14"/>
    <p:sldId id="272" r:id="rId15"/>
    <p:sldId id="276" r:id="rId16"/>
    <p:sldId id="273" r:id="rId17"/>
    <p:sldId id="269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3" autoAdjust="0"/>
    <p:restoredTop sz="94660"/>
  </p:normalViewPr>
  <p:slideViewPr>
    <p:cSldViewPr>
      <p:cViewPr>
        <p:scale>
          <a:sx n="70" d="100"/>
          <a:sy n="70" d="100"/>
        </p:scale>
        <p:origin x="-102" y="-8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6FFD5-E77F-400F-B9C4-A8BBD0E27255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496D4-1D97-4FA2-8C34-E66EC7A08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98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37DA2A-BF25-42D4-A1A9-654BD3E9C2FD}" type="datetimeFigureOut">
              <a:rPr lang="en-US" smtClean="0"/>
              <a:pPr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402CA2-18CD-41BC-9D51-05CFA21708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nationalgeographic.com/video/science/health-human-body-sci/health/virus-crisis-sci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youtube.com/watch?v=jufxsH3fQY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pj0emEGShQ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Flashback to VIRUSES!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95400"/>
            <a:ext cx="9144000" cy="5334000"/>
          </a:xfrm>
        </p:spPr>
        <p:txBody>
          <a:bodyPr>
            <a:noAutofit/>
          </a:bodyPr>
          <a:lstStyle/>
          <a:p>
            <a:pPr lvl="0"/>
            <a:r>
              <a:rPr lang="en-US" sz="2600" b="1" dirty="0" smtClean="0"/>
              <a:t>What do viruses need to reproduce?</a:t>
            </a:r>
            <a:endParaRPr lang="en-US" sz="2600" dirty="0" smtClean="0"/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Other viruses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Host organisms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A nutrient medium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An enzyme solution</a:t>
            </a:r>
          </a:p>
          <a:p>
            <a:r>
              <a:rPr lang="en-US" sz="2600" b="1" dirty="0" smtClean="0"/>
              <a:t>Which characteristic do viruses possess in common with living cells?</a:t>
            </a:r>
            <a:endParaRPr lang="en-US" sz="2600" dirty="0" smtClean="0"/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They contain a nucleus and organelles.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 They make their own food.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 They contain nucleic acids such as DNA or RNA.</a:t>
            </a:r>
          </a:p>
          <a:p>
            <a:pPr marL="731520" lvl="1" indent="-457200">
              <a:buFont typeface="+mj-lt"/>
              <a:buAutoNum type="alphaUcPeriod"/>
            </a:pPr>
            <a:r>
              <a:rPr lang="en-US" sz="2600" dirty="0" smtClean="0">
                <a:solidFill>
                  <a:schemeClr val="tx1"/>
                </a:solidFill>
              </a:rPr>
              <a:t>They respond to their environment.</a:t>
            </a:r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Lucida Handwriting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Lysogenic</a:t>
            </a:r>
            <a:r>
              <a:rPr lang="en-US" b="1" dirty="0" smtClean="0"/>
              <a:t>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 the </a:t>
            </a:r>
            <a:r>
              <a:rPr lang="en-US" sz="3000" b="1" u="sng" dirty="0" smtClean="0"/>
              <a:t>lysogenic cycle</a:t>
            </a:r>
            <a:r>
              <a:rPr lang="en-US" sz="3000" dirty="0" smtClean="0"/>
              <a:t>, </a:t>
            </a:r>
            <a:r>
              <a:rPr lang="en-US" sz="3000" dirty="0"/>
              <a:t>a virus injects DNA into the </a:t>
            </a:r>
            <a:r>
              <a:rPr lang="en-US" sz="3000" dirty="0" smtClean="0"/>
              <a:t>host and the viral DNA becomes part of the host cell’s DNA. </a:t>
            </a:r>
          </a:p>
          <a:p>
            <a:r>
              <a:rPr lang="en-US" sz="3000" dirty="0" smtClean="0"/>
              <a:t>Every time the host cell divides, the </a:t>
            </a:r>
            <a:r>
              <a:rPr lang="en-US" sz="3000" b="1" u="sng" dirty="0" smtClean="0"/>
              <a:t>viral DNA is also copied</a:t>
            </a:r>
            <a:r>
              <a:rPr lang="en-US" sz="3000" dirty="0" smtClean="0"/>
              <a:t>. </a:t>
            </a:r>
          </a:p>
          <a:p>
            <a:pPr algn="ctr">
              <a:buNone/>
            </a:pPr>
            <a:endParaRPr lang="en-US" sz="3000" b="1" u="sng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n-US" sz="3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 VIRUSES ARE NOT MADE IN THE LYSOGENIC CYCLE!!</a:t>
            </a:r>
            <a:endParaRPr lang="en-US" sz="3000" b="1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the </a:t>
            </a:r>
            <a:r>
              <a:rPr lang="en-US" b="1" dirty="0" err="1" smtClean="0"/>
              <a:t>Lysogenic</a:t>
            </a:r>
            <a:r>
              <a:rPr lang="en-US" b="1" dirty="0" smtClean="0"/>
              <a:t>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114800" cy="45259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sz="3000" b="1" u="sng" dirty="0" smtClean="0">
                <a:solidFill>
                  <a:schemeClr val="tx1"/>
                </a:solidFill>
              </a:rPr>
              <a:t>. The virus attaches to the host cell </a:t>
            </a:r>
            <a:endParaRPr lang="en-US" sz="3000" b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1447800"/>
            <a:ext cx="4114800" cy="452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virus injects its nucleic acid into the cell. </a:t>
            </a:r>
          </a:p>
        </p:txBody>
      </p:sp>
      <p:sp>
        <p:nvSpPr>
          <p:cNvPr id="23" name="Oval 22"/>
          <p:cNvSpPr/>
          <p:nvPr/>
        </p:nvSpPr>
        <p:spPr>
          <a:xfrm>
            <a:off x="533400" y="4191000"/>
            <a:ext cx="3962400" cy="2514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21"/>
          <p:cNvGrpSpPr/>
          <p:nvPr/>
        </p:nvGrpSpPr>
        <p:grpSpPr>
          <a:xfrm rot="20360191">
            <a:off x="1116851" y="3421664"/>
            <a:ext cx="1066800" cy="1341909"/>
            <a:chOff x="1752600" y="3581400"/>
            <a:chExt cx="1066800" cy="1341909"/>
          </a:xfrm>
        </p:grpSpPr>
        <p:grpSp>
          <p:nvGrpSpPr>
            <p:cNvPr id="5" name="Group 6"/>
            <p:cNvGrpSpPr/>
            <p:nvPr/>
          </p:nvGrpSpPr>
          <p:grpSpPr>
            <a:xfrm>
              <a:off x="1752600" y="3581400"/>
              <a:ext cx="1066800" cy="1341909"/>
              <a:chOff x="381000" y="105891"/>
              <a:chExt cx="2133600" cy="2865909"/>
            </a:xfrm>
          </p:grpSpPr>
          <p:grpSp>
            <p:nvGrpSpPr>
              <p:cNvPr id="7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" name="Hexagon 11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ectangle 17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2819400" y="5181600"/>
            <a:ext cx="10668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53000" y="4343400"/>
            <a:ext cx="3962400" cy="2514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47"/>
          <p:cNvGrpSpPr/>
          <p:nvPr/>
        </p:nvGrpSpPr>
        <p:grpSpPr>
          <a:xfrm>
            <a:off x="5670232" y="3802076"/>
            <a:ext cx="1111567" cy="1379524"/>
            <a:chOff x="5670232" y="3802076"/>
            <a:chExt cx="1111567" cy="1379524"/>
          </a:xfrm>
        </p:grpSpPr>
        <p:cxnSp>
          <p:nvCxnSpPr>
            <p:cNvPr id="35" name="Straight Connector 34"/>
            <p:cNvCxnSpPr/>
            <p:nvPr/>
          </p:nvCxnSpPr>
          <p:spPr>
            <a:xfrm rot="16200000" flipH="1">
              <a:off x="5493054" y="4704970"/>
              <a:ext cx="567984" cy="106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324600" y="4343400"/>
              <a:ext cx="3048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324600" y="4419600"/>
              <a:ext cx="457199" cy="1479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42"/>
            <p:cNvGrpSpPr/>
            <p:nvPr/>
          </p:nvGrpSpPr>
          <p:grpSpPr>
            <a:xfrm>
              <a:off x="5670232" y="3802076"/>
              <a:ext cx="708600" cy="1379524"/>
              <a:chOff x="5670232" y="3567722"/>
              <a:chExt cx="708600" cy="1379524"/>
            </a:xfrm>
          </p:grpSpPr>
          <p:sp>
            <p:nvSpPr>
              <p:cNvPr id="33" name="Hexagon 32"/>
              <p:cNvSpPr/>
              <p:nvPr/>
            </p:nvSpPr>
            <p:spPr>
              <a:xfrm rot="662212">
                <a:off x="5670232" y="3567722"/>
                <a:ext cx="685801" cy="535189"/>
              </a:xfrm>
              <a:prstGeom prst="hexagon">
                <a:avLst>
                  <a:gd name="adj" fmla="val 33394"/>
                  <a:gd name="vf" fmla="val 11547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10800000">
                <a:off x="5791200" y="4185246"/>
                <a:ext cx="392842" cy="1332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4160191" flipH="1">
                <a:off x="6020576" y="4205407"/>
                <a:ext cx="80284" cy="2333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4160191">
                <a:off x="5729596" y="4626133"/>
                <a:ext cx="64222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 rot="20360191">
                <a:off x="6063725" y="4111309"/>
                <a:ext cx="114300" cy="214076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6000">
                    <a:srgbClr val="1F1F1F"/>
                  </a:gs>
                  <a:gs pos="17999">
                    <a:srgbClr val="FFFFFF"/>
                  </a:gs>
                  <a:gs pos="42000">
                    <a:srgbClr val="636363"/>
                  </a:gs>
                  <a:gs pos="53000">
                    <a:srgbClr val="CFCFCF"/>
                  </a:gs>
                  <a:gs pos="66000">
                    <a:srgbClr val="CFCFCF"/>
                  </a:gs>
                  <a:gs pos="75999">
                    <a:srgbClr val="1F1F1F"/>
                  </a:gs>
                  <a:gs pos="78999">
                    <a:srgbClr val="FFFFFF"/>
                  </a:gs>
                  <a:gs pos="100000">
                    <a:srgbClr val="7F7F7F"/>
                  </a:gs>
                </a:gsLst>
                <a:lin ang="5400000" scaled="0"/>
              </a:gra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20360191" flipV="1">
                <a:off x="6150232" y="4167848"/>
                <a:ext cx="228600" cy="10703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 rot="20360191">
                <a:off x="6015851" y="3912907"/>
                <a:ext cx="22860" cy="7135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20360191">
                <a:off x="6229746" y="3832239"/>
                <a:ext cx="22860" cy="7135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 rot="20360191">
                <a:off x="6119348" y="3937615"/>
                <a:ext cx="89276" cy="71359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Oval 41"/>
          <p:cNvSpPr/>
          <p:nvPr/>
        </p:nvSpPr>
        <p:spPr>
          <a:xfrm>
            <a:off x="7391400" y="5257800"/>
            <a:ext cx="10668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867400" y="3886200"/>
            <a:ext cx="409001" cy="7271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8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94 -0.10982 C -0.00903 -0.09942 -0.03177 -0.04994 -0.01875 -0.02451 C -0.00295 -0.02844 -0.00538 -0.02959 0.01337 -0.02682 C 0.01545 -0.0178 0.01892 0.0007 0.01892 0.0007 C 0.01962 0.01711 0.01528 0.06497 0.03403 0.07353 C 0.04323 0.06937 0.05052 0.07145 0.05851 0.07862 C 0.0599 0.0844 0.06163 0.09018 0.06233 0.09619 C 0.06424 0.11075 0.0625 0.12347 0.07552 0.12625 C 0.08108 0.1274 0.08681 0.12786 0.09254 0.12879 C 0.10313 0.13804 0.10243 0.14775 0.10764 0.16162 " pathEditMode="relative" ptsTypes="fffffffff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Lysogenic</a:t>
            </a:r>
            <a:r>
              <a:rPr lang="en-US" b="1" dirty="0" smtClean="0"/>
              <a:t> Cycle</a:t>
            </a:r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4267200" cy="45259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viral nucleic acid </a:t>
            </a:r>
            <a:r>
              <a:rPr lang="en-US" sz="3000" b="1" u="sng" dirty="0" smtClean="0">
                <a:solidFill>
                  <a:schemeClr val="tx1"/>
                </a:solidFill>
              </a:rPr>
              <a:t>is incorporated into the host DNA.</a:t>
            </a:r>
            <a:endParaRPr kumimoji="0" lang="en-US" sz="3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" y="4191000"/>
            <a:ext cx="3962400" cy="2514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971800" y="5310130"/>
            <a:ext cx="1091132" cy="1014470"/>
            <a:chOff x="2971800" y="5310130"/>
            <a:chExt cx="1091132" cy="1014470"/>
          </a:xfrm>
        </p:grpSpPr>
        <p:sp>
          <p:nvSpPr>
            <p:cNvPr id="7" name="Oval 6"/>
            <p:cNvSpPr/>
            <p:nvPr/>
          </p:nvSpPr>
          <p:spPr>
            <a:xfrm>
              <a:off x="2971800" y="5334000"/>
              <a:ext cx="1066800" cy="9906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547431" y="5310130"/>
              <a:ext cx="515501" cy="616945"/>
            </a:xfrm>
            <a:custGeom>
              <a:avLst/>
              <a:gdLst>
                <a:gd name="connsiteX0" fmla="*/ 0 w 515501"/>
                <a:gd name="connsiteY0" fmla="*/ 0 h 616945"/>
                <a:gd name="connsiteX1" fmla="*/ 33051 w 515501"/>
                <a:gd name="connsiteY1" fmla="*/ 11017 h 616945"/>
                <a:gd name="connsiteX2" fmla="*/ 66102 w 515501"/>
                <a:gd name="connsiteY2" fmla="*/ 33051 h 616945"/>
                <a:gd name="connsiteX3" fmla="*/ 110169 w 515501"/>
                <a:gd name="connsiteY3" fmla="*/ 44068 h 616945"/>
                <a:gd name="connsiteX4" fmla="*/ 143220 w 515501"/>
                <a:gd name="connsiteY4" fmla="*/ 55084 h 616945"/>
                <a:gd name="connsiteX5" fmla="*/ 176270 w 515501"/>
                <a:gd name="connsiteY5" fmla="*/ 77118 h 616945"/>
                <a:gd name="connsiteX6" fmla="*/ 209321 w 515501"/>
                <a:gd name="connsiteY6" fmla="*/ 88135 h 616945"/>
                <a:gd name="connsiteX7" fmla="*/ 275422 w 515501"/>
                <a:gd name="connsiteY7" fmla="*/ 132203 h 616945"/>
                <a:gd name="connsiteX8" fmla="*/ 308473 w 515501"/>
                <a:gd name="connsiteY8" fmla="*/ 154236 h 616945"/>
                <a:gd name="connsiteX9" fmla="*/ 341523 w 515501"/>
                <a:gd name="connsiteY9" fmla="*/ 176270 h 616945"/>
                <a:gd name="connsiteX10" fmla="*/ 396608 w 515501"/>
                <a:gd name="connsiteY10" fmla="*/ 242371 h 616945"/>
                <a:gd name="connsiteX11" fmla="*/ 418641 w 515501"/>
                <a:gd name="connsiteY11" fmla="*/ 275422 h 616945"/>
                <a:gd name="connsiteX12" fmla="*/ 429658 w 515501"/>
                <a:gd name="connsiteY12" fmla="*/ 308472 h 616945"/>
                <a:gd name="connsiteX13" fmla="*/ 462709 w 515501"/>
                <a:gd name="connsiteY13" fmla="*/ 330506 h 616945"/>
                <a:gd name="connsiteX14" fmla="*/ 484742 w 515501"/>
                <a:gd name="connsiteY14" fmla="*/ 396607 h 616945"/>
                <a:gd name="connsiteX15" fmla="*/ 495759 w 515501"/>
                <a:gd name="connsiteY15" fmla="*/ 616945 h 61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5501" h="616945">
                  <a:moveTo>
                    <a:pt x="0" y="0"/>
                  </a:moveTo>
                  <a:cubicBezTo>
                    <a:pt x="11017" y="3672"/>
                    <a:pt x="22664" y="5824"/>
                    <a:pt x="33051" y="11017"/>
                  </a:cubicBezTo>
                  <a:cubicBezTo>
                    <a:pt x="44894" y="16938"/>
                    <a:pt x="53932" y="27835"/>
                    <a:pt x="66102" y="33051"/>
                  </a:cubicBezTo>
                  <a:cubicBezTo>
                    <a:pt x="80019" y="39015"/>
                    <a:pt x="95610" y="39909"/>
                    <a:pt x="110169" y="44068"/>
                  </a:cubicBezTo>
                  <a:cubicBezTo>
                    <a:pt x="121335" y="47258"/>
                    <a:pt x="132203" y="51412"/>
                    <a:pt x="143220" y="55084"/>
                  </a:cubicBezTo>
                  <a:cubicBezTo>
                    <a:pt x="154237" y="62429"/>
                    <a:pt x="164427" y="71197"/>
                    <a:pt x="176270" y="77118"/>
                  </a:cubicBezTo>
                  <a:cubicBezTo>
                    <a:pt x="186657" y="82312"/>
                    <a:pt x="199169" y="82495"/>
                    <a:pt x="209321" y="88135"/>
                  </a:cubicBezTo>
                  <a:cubicBezTo>
                    <a:pt x="232470" y="100996"/>
                    <a:pt x="253388" y="117514"/>
                    <a:pt x="275422" y="132203"/>
                  </a:cubicBezTo>
                  <a:lnTo>
                    <a:pt x="308473" y="154236"/>
                  </a:lnTo>
                  <a:lnTo>
                    <a:pt x="341523" y="176270"/>
                  </a:lnTo>
                  <a:cubicBezTo>
                    <a:pt x="396234" y="258336"/>
                    <a:pt x="325913" y="157537"/>
                    <a:pt x="396608" y="242371"/>
                  </a:cubicBezTo>
                  <a:cubicBezTo>
                    <a:pt x="405084" y="252543"/>
                    <a:pt x="412720" y="263579"/>
                    <a:pt x="418641" y="275422"/>
                  </a:cubicBezTo>
                  <a:cubicBezTo>
                    <a:pt x="423834" y="285809"/>
                    <a:pt x="422404" y="299404"/>
                    <a:pt x="429658" y="308472"/>
                  </a:cubicBezTo>
                  <a:cubicBezTo>
                    <a:pt x="437930" y="318811"/>
                    <a:pt x="451692" y="323161"/>
                    <a:pt x="462709" y="330506"/>
                  </a:cubicBezTo>
                  <a:lnTo>
                    <a:pt x="484742" y="396607"/>
                  </a:lnTo>
                  <a:cubicBezTo>
                    <a:pt x="515501" y="488885"/>
                    <a:pt x="495759" y="418035"/>
                    <a:pt x="495759" y="616945"/>
                  </a:cubicBezTo>
                </a:path>
              </a:pathLst>
            </a:cu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Content Placeholder 2"/>
          <p:cNvSpPr txBox="1">
            <a:spLocks noGrp="1"/>
          </p:cNvSpPr>
          <p:nvPr>
            <p:ph sz="quarter" idx="1"/>
          </p:nvPr>
        </p:nvSpPr>
        <p:spPr>
          <a:xfrm>
            <a:off x="4800600" y="1600200"/>
            <a:ext cx="4194048" cy="4572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27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the cell divides, a copy of the viral genome is also made. 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638800" y="3429000"/>
            <a:ext cx="1905000" cy="990600"/>
            <a:chOff x="533400" y="4191000"/>
            <a:chExt cx="3962400" cy="2514600"/>
          </a:xfrm>
        </p:grpSpPr>
        <p:sp>
          <p:nvSpPr>
            <p:cNvPr id="25" name="Oval 24"/>
            <p:cNvSpPr/>
            <p:nvPr/>
          </p:nvSpPr>
          <p:spPr>
            <a:xfrm>
              <a:off x="533400" y="4191000"/>
              <a:ext cx="3962400" cy="2514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5"/>
            <p:cNvGrpSpPr/>
            <p:nvPr/>
          </p:nvGrpSpPr>
          <p:grpSpPr>
            <a:xfrm>
              <a:off x="2971800" y="5310130"/>
              <a:ext cx="1091132" cy="1014470"/>
              <a:chOff x="2971800" y="5310130"/>
              <a:chExt cx="1091132" cy="1014470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547431" y="5310130"/>
                <a:ext cx="515501" cy="616945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5638800" y="3429000"/>
            <a:ext cx="1905000" cy="990600"/>
            <a:chOff x="533400" y="4191000"/>
            <a:chExt cx="3962400" cy="2514600"/>
          </a:xfrm>
        </p:grpSpPr>
        <p:sp>
          <p:nvSpPr>
            <p:cNvPr id="31" name="Oval 30"/>
            <p:cNvSpPr/>
            <p:nvPr/>
          </p:nvSpPr>
          <p:spPr>
            <a:xfrm>
              <a:off x="533400" y="4191000"/>
              <a:ext cx="3962400" cy="2514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5"/>
            <p:cNvGrpSpPr/>
            <p:nvPr/>
          </p:nvGrpSpPr>
          <p:grpSpPr>
            <a:xfrm>
              <a:off x="2971800" y="5310130"/>
              <a:ext cx="1091132" cy="1014470"/>
              <a:chOff x="2971800" y="5310130"/>
              <a:chExt cx="1091132" cy="1014470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547431" y="5310130"/>
                <a:ext cx="515501" cy="616945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5638800" y="3429000"/>
            <a:ext cx="1905000" cy="990600"/>
            <a:chOff x="533400" y="4190997"/>
            <a:chExt cx="3962400" cy="2514599"/>
          </a:xfrm>
        </p:grpSpPr>
        <p:sp>
          <p:nvSpPr>
            <p:cNvPr id="36" name="Oval 35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17084 0.2388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0" y="119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12916 0.238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1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581400" y="762000"/>
            <a:ext cx="1905000" cy="990600"/>
            <a:chOff x="533400" y="4190997"/>
            <a:chExt cx="3962400" cy="2514599"/>
          </a:xfrm>
        </p:grpSpPr>
        <p:sp>
          <p:nvSpPr>
            <p:cNvPr id="6" name="Oval 5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7086600" y="4191000"/>
            <a:ext cx="1905000" cy="990600"/>
            <a:chOff x="533400" y="4190997"/>
            <a:chExt cx="3962400" cy="2514599"/>
          </a:xfrm>
        </p:grpSpPr>
        <p:sp>
          <p:nvSpPr>
            <p:cNvPr id="11" name="Oval 10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5" name="Group 14"/>
          <p:cNvGrpSpPr/>
          <p:nvPr/>
        </p:nvGrpSpPr>
        <p:grpSpPr>
          <a:xfrm>
            <a:off x="1828800" y="2362200"/>
            <a:ext cx="1905000" cy="990600"/>
            <a:chOff x="533400" y="4190997"/>
            <a:chExt cx="3962400" cy="2514599"/>
          </a:xfrm>
        </p:grpSpPr>
        <p:sp>
          <p:nvSpPr>
            <p:cNvPr id="16" name="Oval 15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5486400" y="2286000"/>
            <a:ext cx="1905000" cy="990600"/>
            <a:chOff x="533400" y="4190997"/>
            <a:chExt cx="3962400" cy="2514599"/>
          </a:xfrm>
        </p:grpSpPr>
        <p:sp>
          <p:nvSpPr>
            <p:cNvPr id="21" name="Oval 20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0" y="4114800"/>
            <a:ext cx="1905000" cy="990600"/>
            <a:chOff x="533400" y="4190997"/>
            <a:chExt cx="3962400" cy="2514599"/>
          </a:xfrm>
        </p:grpSpPr>
        <p:sp>
          <p:nvSpPr>
            <p:cNvPr id="26" name="Oval 25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2514600" y="4191000"/>
            <a:ext cx="1905000" cy="990600"/>
            <a:chOff x="533400" y="4190997"/>
            <a:chExt cx="3962400" cy="2514599"/>
          </a:xfrm>
        </p:grpSpPr>
        <p:sp>
          <p:nvSpPr>
            <p:cNvPr id="31" name="Oval 30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33" name="Oval 32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4800600" y="4191000"/>
            <a:ext cx="1905000" cy="990600"/>
            <a:chOff x="533400" y="4190997"/>
            <a:chExt cx="3962400" cy="2514599"/>
          </a:xfrm>
        </p:grpSpPr>
        <p:sp>
          <p:nvSpPr>
            <p:cNvPr id="37" name="Oval 36"/>
            <p:cNvSpPr/>
            <p:nvPr/>
          </p:nvSpPr>
          <p:spPr>
            <a:xfrm>
              <a:off x="533400" y="4190997"/>
              <a:ext cx="3962400" cy="2514599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5"/>
            <p:cNvGrpSpPr/>
            <p:nvPr/>
          </p:nvGrpSpPr>
          <p:grpSpPr>
            <a:xfrm>
              <a:off x="2971800" y="5310126"/>
              <a:ext cx="1091133" cy="1014474"/>
              <a:chOff x="2971800" y="5310126"/>
              <a:chExt cx="1091133" cy="1014474"/>
            </a:xfrm>
          </p:grpSpPr>
          <p:sp>
            <p:nvSpPr>
              <p:cNvPr id="39" name="Oval 38"/>
              <p:cNvSpPr/>
              <p:nvPr/>
            </p:nvSpPr>
            <p:spPr>
              <a:xfrm>
                <a:off x="2971800" y="5334000"/>
                <a:ext cx="1066800" cy="9906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547432" y="5310126"/>
                <a:ext cx="515501" cy="616946"/>
              </a:xfrm>
              <a:custGeom>
                <a:avLst/>
                <a:gdLst>
                  <a:gd name="connsiteX0" fmla="*/ 0 w 515501"/>
                  <a:gd name="connsiteY0" fmla="*/ 0 h 616945"/>
                  <a:gd name="connsiteX1" fmla="*/ 33051 w 515501"/>
                  <a:gd name="connsiteY1" fmla="*/ 11017 h 616945"/>
                  <a:gd name="connsiteX2" fmla="*/ 66102 w 515501"/>
                  <a:gd name="connsiteY2" fmla="*/ 33051 h 616945"/>
                  <a:gd name="connsiteX3" fmla="*/ 110169 w 515501"/>
                  <a:gd name="connsiteY3" fmla="*/ 44068 h 616945"/>
                  <a:gd name="connsiteX4" fmla="*/ 143220 w 515501"/>
                  <a:gd name="connsiteY4" fmla="*/ 55084 h 616945"/>
                  <a:gd name="connsiteX5" fmla="*/ 176270 w 515501"/>
                  <a:gd name="connsiteY5" fmla="*/ 77118 h 616945"/>
                  <a:gd name="connsiteX6" fmla="*/ 209321 w 515501"/>
                  <a:gd name="connsiteY6" fmla="*/ 88135 h 616945"/>
                  <a:gd name="connsiteX7" fmla="*/ 275422 w 515501"/>
                  <a:gd name="connsiteY7" fmla="*/ 132203 h 616945"/>
                  <a:gd name="connsiteX8" fmla="*/ 308473 w 515501"/>
                  <a:gd name="connsiteY8" fmla="*/ 154236 h 616945"/>
                  <a:gd name="connsiteX9" fmla="*/ 341523 w 515501"/>
                  <a:gd name="connsiteY9" fmla="*/ 176270 h 616945"/>
                  <a:gd name="connsiteX10" fmla="*/ 396608 w 515501"/>
                  <a:gd name="connsiteY10" fmla="*/ 242371 h 616945"/>
                  <a:gd name="connsiteX11" fmla="*/ 418641 w 515501"/>
                  <a:gd name="connsiteY11" fmla="*/ 275422 h 616945"/>
                  <a:gd name="connsiteX12" fmla="*/ 429658 w 515501"/>
                  <a:gd name="connsiteY12" fmla="*/ 308472 h 616945"/>
                  <a:gd name="connsiteX13" fmla="*/ 462709 w 515501"/>
                  <a:gd name="connsiteY13" fmla="*/ 330506 h 616945"/>
                  <a:gd name="connsiteX14" fmla="*/ 484742 w 515501"/>
                  <a:gd name="connsiteY14" fmla="*/ 396607 h 616945"/>
                  <a:gd name="connsiteX15" fmla="*/ 495759 w 515501"/>
                  <a:gd name="connsiteY15" fmla="*/ 616945 h 616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15501" h="616945">
                    <a:moveTo>
                      <a:pt x="0" y="0"/>
                    </a:moveTo>
                    <a:cubicBezTo>
                      <a:pt x="11017" y="3672"/>
                      <a:pt x="22664" y="5824"/>
                      <a:pt x="33051" y="11017"/>
                    </a:cubicBezTo>
                    <a:cubicBezTo>
                      <a:pt x="44894" y="16938"/>
                      <a:pt x="53932" y="27835"/>
                      <a:pt x="66102" y="33051"/>
                    </a:cubicBezTo>
                    <a:cubicBezTo>
                      <a:pt x="80019" y="39015"/>
                      <a:pt x="95610" y="39909"/>
                      <a:pt x="110169" y="44068"/>
                    </a:cubicBezTo>
                    <a:cubicBezTo>
                      <a:pt x="121335" y="47258"/>
                      <a:pt x="132203" y="51412"/>
                      <a:pt x="143220" y="55084"/>
                    </a:cubicBezTo>
                    <a:cubicBezTo>
                      <a:pt x="154237" y="62429"/>
                      <a:pt x="164427" y="71197"/>
                      <a:pt x="176270" y="77118"/>
                    </a:cubicBezTo>
                    <a:cubicBezTo>
                      <a:pt x="186657" y="82312"/>
                      <a:pt x="199169" y="82495"/>
                      <a:pt x="209321" y="88135"/>
                    </a:cubicBezTo>
                    <a:cubicBezTo>
                      <a:pt x="232470" y="100996"/>
                      <a:pt x="253388" y="117514"/>
                      <a:pt x="275422" y="132203"/>
                    </a:cubicBezTo>
                    <a:lnTo>
                      <a:pt x="308473" y="154236"/>
                    </a:lnTo>
                    <a:lnTo>
                      <a:pt x="341523" y="176270"/>
                    </a:lnTo>
                    <a:cubicBezTo>
                      <a:pt x="396234" y="258336"/>
                      <a:pt x="325913" y="157537"/>
                      <a:pt x="396608" y="242371"/>
                    </a:cubicBezTo>
                    <a:cubicBezTo>
                      <a:pt x="405084" y="252543"/>
                      <a:pt x="412720" y="263579"/>
                      <a:pt x="418641" y="275422"/>
                    </a:cubicBezTo>
                    <a:cubicBezTo>
                      <a:pt x="423834" y="285809"/>
                      <a:pt x="422404" y="299404"/>
                      <a:pt x="429658" y="308472"/>
                    </a:cubicBezTo>
                    <a:cubicBezTo>
                      <a:pt x="437930" y="318811"/>
                      <a:pt x="451692" y="323161"/>
                      <a:pt x="462709" y="330506"/>
                    </a:cubicBezTo>
                    <a:lnTo>
                      <a:pt x="484742" y="396607"/>
                    </a:lnTo>
                    <a:cubicBezTo>
                      <a:pt x="515501" y="488885"/>
                      <a:pt x="495759" y="418035"/>
                      <a:pt x="495759" y="616945"/>
                    </a:cubicBezTo>
                  </a:path>
                </a:pathLst>
              </a:custGeom>
              <a:ln w="5715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2" name="Straight Arrow Connector 41"/>
          <p:cNvCxnSpPr>
            <a:stCxn id="6" idx="3"/>
            <a:endCxn id="16" idx="0"/>
          </p:cNvCxnSpPr>
          <p:nvPr/>
        </p:nvCxnSpPr>
        <p:spPr>
          <a:xfrm rot="5400000">
            <a:off x="2943506" y="1445325"/>
            <a:ext cx="754670" cy="107908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6" idx="4"/>
            <a:endCxn id="31" idx="0"/>
          </p:cNvCxnSpPr>
          <p:nvPr/>
        </p:nvCxnSpPr>
        <p:spPr>
          <a:xfrm rot="16200000" flipH="1">
            <a:off x="2705100" y="3429000"/>
            <a:ext cx="8382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26" idx="0"/>
          </p:cNvCxnSpPr>
          <p:nvPr/>
        </p:nvCxnSpPr>
        <p:spPr>
          <a:xfrm rot="10800000" flipV="1">
            <a:off x="952500" y="3352800"/>
            <a:ext cx="17145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1" idx="4"/>
            <a:endCxn id="37" idx="0"/>
          </p:cNvCxnSpPr>
          <p:nvPr/>
        </p:nvCxnSpPr>
        <p:spPr>
          <a:xfrm rot="5400000">
            <a:off x="5638800" y="3390900"/>
            <a:ext cx="914400" cy="6858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1" idx="4"/>
            <a:endCxn id="11" idx="0"/>
          </p:cNvCxnSpPr>
          <p:nvPr/>
        </p:nvCxnSpPr>
        <p:spPr>
          <a:xfrm rot="16200000" flipH="1">
            <a:off x="6781800" y="2933700"/>
            <a:ext cx="914400" cy="1600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5"/>
            <a:endCxn id="21" idx="0"/>
          </p:cNvCxnSpPr>
          <p:nvPr/>
        </p:nvCxnSpPr>
        <p:spPr>
          <a:xfrm rot="16200000" flipH="1">
            <a:off x="5483924" y="1331024"/>
            <a:ext cx="678470" cy="123148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 rot="20340009">
            <a:off x="-421752" y="5402497"/>
            <a:ext cx="4038600" cy="1371600"/>
            <a:chOff x="609600" y="5486400"/>
            <a:chExt cx="4038600" cy="1371600"/>
          </a:xfrm>
        </p:grpSpPr>
        <p:sp>
          <p:nvSpPr>
            <p:cNvPr id="54" name="7-Point Star 53"/>
            <p:cNvSpPr/>
            <p:nvPr/>
          </p:nvSpPr>
          <p:spPr>
            <a:xfrm>
              <a:off x="609600" y="5486400"/>
              <a:ext cx="4038600" cy="1371600"/>
            </a:xfrm>
            <a:prstGeom prst="star7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219200" y="5791200"/>
              <a:ext cx="2895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NO NEW VIRUSES ARE MADE!!</a:t>
              </a:r>
              <a:endParaRPr lang="en-US" sz="2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-0.24445 L -3.33333E-6 -5.55556E-6 " pathEditMode="relative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 -0.24445 L -3.33333E-6 -5.55556E-6 " pathEditMode="relative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5 -0.27778 L -3.33333E-6 4.4444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 -0.27777 L -3.33333E-6 0.01112 " pathEditMode="relative" ptsTypes="AA">
                                      <p:cBhvr>
                                        <p:cTn id="1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-0.26666 L 0.00833 0.01112 " pathEditMode="relative" ptsTypes="AA">
                                      <p:cBhvr>
                                        <p:cTn id="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999 -0.25556 L -0.00834 4.44444E-6 " pathEditMode="relative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/>
              <a:t>Lysogenic</a:t>
            </a:r>
            <a:r>
              <a:rPr lang="en-US" u="sng" dirty="0" smtClean="0"/>
              <a:t> Cycle eventually becomes </a:t>
            </a:r>
            <a:r>
              <a:rPr lang="en-US" u="sng" dirty="0" err="1" smtClean="0"/>
              <a:t>Lytic</a:t>
            </a:r>
            <a:r>
              <a:rPr lang="en-US" u="sng" dirty="0" smtClean="0"/>
              <a:t> Cycle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13648" cy="457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An event may happen to cause Lysogenic viruses such as </a:t>
            </a:r>
            <a:r>
              <a:rPr lang="en-US" sz="3000" b="1" u="sng" dirty="0" smtClean="0"/>
              <a:t>HIV</a:t>
            </a:r>
            <a:r>
              <a:rPr lang="en-US" sz="3000" dirty="0" smtClean="0"/>
              <a:t> to enter the Lytic cycle. </a:t>
            </a:r>
          </a:p>
          <a:p>
            <a:r>
              <a:rPr lang="en-US" sz="3000" dirty="0" smtClean="0"/>
              <a:t>The HIV virus goes unnoticed while damaging or killing </a:t>
            </a:r>
            <a:r>
              <a:rPr lang="en-US" sz="3000" b="1" u="sng" dirty="0" smtClean="0"/>
              <a:t>immune system’s T cells and causing them to make copies of itself. </a:t>
            </a:r>
            <a:endParaRPr lang="en-US" sz="3000" b="1" u="sng" dirty="0"/>
          </a:p>
        </p:txBody>
      </p:sp>
      <p:sp>
        <p:nvSpPr>
          <p:cNvPr id="4" name="Oval 3"/>
          <p:cNvSpPr/>
          <p:nvPr/>
        </p:nvSpPr>
        <p:spPr>
          <a:xfrm>
            <a:off x="4953000" y="4343400"/>
            <a:ext cx="3733800" cy="2286000"/>
          </a:xfrm>
          <a:prstGeom prst="ellipse">
            <a:avLst/>
          </a:prstGeom>
          <a:solidFill>
            <a:schemeClr val="dk1">
              <a:tint val="45000"/>
              <a:alpha val="30000"/>
            </a:schemeClr>
          </a:solidFill>
          <a:ln>
            <a:prstDash val="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563056">
            <a:off x="6842229" y="4541887"/>
            <a:ext cx="630376" cy="792939"/>
            <a:chOff x="1752600" y="3581400"/>
            <a:chExt cx="1066800" cy="1341909"/>
          </a:xfrm>
        </p:grpSpPr>
        <p:grpSp>
          <p:nvGrpSpPr>
            <p:cNvPr id="6" name="Group 6"/>
            <p:cNvGrpSpPr/>
            <p:nvPr/>
          </p:nvGrpSpPr>
          <p:grpSpPr>
            <a:xfrm>
              <a:off x="1752610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8" name="Group 23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" name="Hexagon 11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ectangle 17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 rot="20803739">
            <a:off x="4578397" y="4938566"/>
            <a:ext cx="630376" cy="792939"/>
            <a:chOff x="1752600" y="3581400"/>
            <a:chExt cx="1066800" cy="1341909"/>
          </a:xfrm>
        </p:grpSpPr>
        <p:grpSp>
          <p:nvGrpSpPr>
            <p:cNvPr id="22" name="Group 6"/>
            <p:cNvGrpSpPr/>
            <p:nvPr/>
          </p:nvGrpSpPr>
          <p:grpSpPr>
            <a:xfrm>
              <a:off x="1752614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28" name="Hexagon 27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Freeform 22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6124769">
            <a:off x="6005862" y="4719108"/>
            <a:ext cx="630376" cy="792939"/>
            <a:chOff x="1752600" y="3581400"/>
            <a:chExt cx="1066800" cy="1341909"/>
          </a:xfrm>
        </p:grpSpPr>
        <p:grpSp>
          <p:nvGrpSpPr>
            <p:cNvPr id="38" name="Group 6"/>
            <p:cNvGrpSpPr/>
            <p:nvPr/>
          </p:nvGrpSpPr>
          <p:grpSpPr>
            <a:xfrm>
              <a:off x="175261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40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44" name="Hexagon 43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49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Freeform 38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39"/>
          <p:cNvGrpSpPr/>
          <p:nvPr/>
        </p:nvGrpSpPr>
        <p:grpSpPr>
          <a:xfrm rot="1705274">
            <a:off x="7846910" y="5055228"/>
            <a:ext cx="630376" cy="792939"/>
            <a:chOff x="1752600" y="3581400"/>
            <a:chExt cx="1066800" cy="1341909"/>
          </a:xfrm>
        </p:grpSpPr>
        <p:grpSp>
          <p:nvGrpSpPr>
            <p:cNvPr id="54" name="Group 6"/>
            <p:cNvGrpSpPr/>
            <p:nvPr/>
          </p:nvGrpSpPr>
          <p:grpSpPr>
            <a:xfrm>
              <a:off x="1752610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56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60" name="Hexagon 59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51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53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Oval 56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 rot="12156845">
            <a:off x="7138618" y="5653315"/>
            <a:ext cx="630376" cy="792939"/>
            <a:chOff x="1752600" y="3581400"/>
            <a:chExt cx="1066800" cy="1341909"/>
          </a:xfrm>
        </p:grpSpPr>
        <p:grpSp>
          <p:nvGrpSpPr>
            <p:cNvPr id="70" name="Group 6"/>
            <p:cNvGrpSpPr/>
            <p:nvPr/>
          </p:nvGrpSpPr>
          <p:grpSpPr>
            <a:xfrm>
              <a:off x="1752612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72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76" name="Hexagon 75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67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" name="Straight Connector 69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Oval 72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Freeform 70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3472 C -0.00156 0.0331 -0.00521 0.03241 -0.00816 0.02986 C -0.01945 0.01991 -0.02344 -0.00162 -0.03247 -0.01412 C -0.03837 -0.03357 -0.03455 -0.0257 -0.04219 -0.03843 C -0.04462 -0.05463 -0.05191 -0.06991 -0.05816 -0.08403 C -0.0599 -0.09306 -0.06181 -0.10023 -0.06545 -0.10833 C -0.06875 -0.1257 -0.07344 -0.14352 -0.07761 -0.16042 C -0.08125 -0.22847 -0.08264 -0.29537 -0.05938 -0.35718 C -0.05538 -0.36806 -0.05139 -0.3831 -0.04583 -0.39283 C -0.04375 -0.40093 -0.04375 -0.40625 -0.03733 -0.40903 C -0.03195 -0.40671 -0.03142 -0.39838 -0.03125 -0.3912 C -0.0309 -0.37338 -0.03125 -0.35533 -0.03125 -0.3375 " pathEditMode="relative" rAng="0" ptsTypes="fffffffffff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00" y="-222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40741E-6 C -0.00503 -0.0051 -0.00868 -0.00649 -0.01458 -0.00973 C -0.02048 -0.02153 -0.01197 -0.00626 -0.02447 -0.01945 C -0.02656 -0.02153 -0.02743 -0.02501 -0.02934 -0.02755 C -0.03072 -0.0294 -0.03263 -0.03079 -0.0342 -0.03241 C -0.04166 -0.04908 -0.05 -0.06505 -0.05607 -0.08288 C -0.06093 -0.09723 -0.05607 -0.0882 -0.06093 -0.10394 C -0.0618 -0.10695 -0.06371 -0.10903 -0.06458 -0.11204 C -0.07274 -0.13774 -0.06527 -0.1169 -0.06944 -0.13658 C -0.07031 -0.14028 -0.07465 -0.15139 -0.07569 -0.1544 C -0.07725 -0.16505 -0.07934 -0.17709 -0.08298 -0.18681 C -0.08611 -0.21181 -0.09062 -0.23866 -0.08055 -0.26181 C -0.07552 -0.28843 -0.06979 -0.31389 -0.06336 -0.33982 C -0.05989 -0.35371 -0.05503 -0.37061 -0.04392 -0.37547 C -0.03055 -0.37501 -0.01701 -0.37524 -0.00364 -0.37385 C 0.00105 -0.37338 0.00851 -0.36413 0.00851 -0.36413 C 0.01094 -0.35926 0.01441 -0.3551 0.0158 -0.34954 C 0.01771 -0.34167 0.0191 -0.33426 0.02188 -0.32686 C 0.02466 -0.31204 0.02327 -0.31806 0.02553 -0.3088 C 0.02466 -0.28056 0.02605 -0.27639 0.02188 -0.25695 C 0.02084 -0.25163 0.02118 -0.25116 0.01702 -0.24862 C 0.01476 -0.24723 0.00973 -0.24538 0.00973 -0.24538 C 0.00764 -0.24584 0.00556 -0.24584 0.00365 -0.247 C -0.00104 -0.25024 0.00053 -0.25209 -0.00121 -0.25695 C -0.00503 -0.26737 -0.00607 -0.27107 -0.00607 -0.28288 " pathEditMode="relative" ptsTypes="ffffffffffffffffffffffffA">
                                      <p:cBhvr>
                                        <p:cTn id="1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ytic lysogeni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304800"/>
            <a:ext cx="6278451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niaid.nih.gov/SiteCollectionImages/topics/hivaids/hivReplicationCyc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5261" y="0"/>
            <a:ext cx="5802339" cy="68624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 Nile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West Nile: </a:t>
            </a:r>
            <a:r>
              <a:rPr lang="en-US" dirty="0" smtClean="0">
                <a:hlinkClick r:id="rId2"/>
              </a:rPr>
              <a:t>http://video.nationalgeographic.com/video/science/health-human-body-sci/health/virus-crisis-sci/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What two </a:t>
            </a:r>
            <a:r>
              <a:rPr lang="en-US" sz="3000" dirty="0" err="1" smtClean="0"/>
              <a:t>biomolcules</a:t>
            </a:r>
            <a:r>
              <a:rPr lang="en-US" sz="3000" dirty="0" smtClean="0"/>
              <a:t> are in both viruses and cells?</a:t>
            </a:r>
          </a:p>
          <a:p>
            <a:r>
              <a:rPr lang="en-US" sz="3000" dirty="0" smtClean="0"/>
              <a:t>What are similarities between cells and viruses? </a:t>
            </a:r>
          </a:p>
          <a:p>
            <a:r>
              <a:rPr lang="en-US" sz="3000" dirty="0" smtClean="0"/>
              <a:t>What are differences between cells and viruses?</a:t>
            </a:r>
          </a:p>
          <a:p>
            <a:r>
              <a:rPr lang="en-US" sz="3000" dirty="0" smtClean="0"/>
              <a:t>How are the lysogenic and lytic cycles the same?</a:t>
            </a:r>
          </a:p>
          <a:p>
            <a:r>
              <a:rPr lang="en-US" sz="3000" dirty="0" smtClean="0"/>
              <a:t>How are the </a:t>
            </a:r>
            <a:r>
              <a:rPr lang="en-US" sz="3000" dirty="0" err="1" smtClean="0"/>
              <a:t>lysogenic</a:t>
            </a:r>
            <a:r>
              <a:rPr lang="en-US" sz="3000" dirty="0" smtClean="0"/>
              <a:t> and </a:t>
            </a:r>
            <a:r>
              <a:rPr lang="en-US" sz="3000" dirty="0" err="1" smtClean="0"/>
              <a:t>lytic</a:t>
            </a:r>
            <a:r>
              <a:rPr lang="en-US" sz="3000" dirty="0" smtClean="0"/>
              <a:t> cycles different?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645438">
            <a:off x="453296" y="3647064"/>
            <a:ext cx="6400800" cy="2590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How Viruses take over your cell’s </a:t>
            </a:r>
            <a:r>
              <a:rPr lang="en-US" sz="3000" dirty="0" err="1" smtClean="0"/>
              <a:t>ribosomes</a:t>
            </a:r>
            <a:r>
              <a:rPr lang="en-US" sz="3000" dirty="0" smtClean="0"/>
              <a:t> to make more viruses! </a:t>
            </a:r>
          </a:p>
          <a:p>
            <a:r>
              <a:rPr lang="en-US" sz="1000" dirty="0" smtClean="0">
                <a:hlinkClick r:id="rId2"/>
              </a:rPr>
              <a:t>http://www.youtube.com/watch?v=jufxsH3fQY0</a:t>
            </a:r>
            <a:endParaRPr lang="en-US" sz="1000" dirty="0" smtClean="0"/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 rot="20654549">
            <a:off x="196652" y="1020291"/>
            <a:ext cx="2133600" cy="2865909"/>
            <a:chOff x="381000" y="105891"/>
            <a:chExt cx="2133600" cy="2865909"/>
          </a:xfrm>
        </p:grpSpPr>
        <p:grpSp>
          <p:nvGrpSpPr>
            <p:cNvPr id="22" name="Group 21"/>
            <p:cNvGrpSpPr/>
            <p:nvPr/>
          </p:nvGrpSpPr>
          <p:grpSpPr>
            <a:xfrm>
              <a:off x="381000" y="105891"/>
              <a:ext cx="2133600" cy="2865909"/>
              <a:chOff x="381000" y="105891"/>
              <a:chExt cx="2133600" cy="2865909"/>
            </a:xfrm>
          </p:grpSpPr>
          <p:sp>
            <p:nvSpPr>
              <p:cNvPr id="4" name="Hexagon 3"/>
              <p:cNvSpPr/>
              <p:nvPr/>
            </p:nvSpPr>
            <p:spPr>
              <a:xfrm rot="1902021">
                <a:off x="945005" y="105891"/>
                <a:ext cx="1371600" cy="1143000"/>
              </a:xfrm>
              <a:prstGeom prst="hexagon">
                <a:avLst>
                  <a:gd name="adj" fmla="val 33394"/>
                  <a:gd name="vf" fmla="val 11547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 rot="5400000" flipH="1">
                <a:off x="1138193" y="1300207"/>
                <a:ext cx="95263" cy="8476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rot="5400000">
                <a:off x="0" y="2057400"/>
                <a:ext cx="1143000" cy="381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16200000" flipH="1">
                <a:off x="1485900" y="2095500"/>
                <a:ext cx="1371600" cy="381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 flipH="1">
                <a:off x="1290593" y="1452607"/>
                <a:ext cx="171463" cy="4666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457200" y="2286000"/>
                <a:ext cx="13716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447800" y="1295400"/>
                <a:ext cx="228600" cy="457200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6000">
                    <a:srgbClr val="1F1F1F"/>
                  </a:gs>
                  <a:gs pos="17999">
                    <a:srgbClr val="FFFFFF"/>
                  </a:gs>
                  <a:gs pos="42000">
                    <a:srgbClr val="636363"/>
                  </a:gs>
                  <a:gs pos="53000">
                    <a:srgbClr val="CFCFCF"/>
                  </a:gs>
                  <a:gs pos="66000">
                    <a:srgbClr val="CFCFCF"/>
                  </a:gs>
                  <a:gs pos="75999">
                    <a:srgbClr val="1F1F1F"/>
                  </a:gs>
                  <a:gs pos="78999">
                    <a:srgbClr val="FFFFFF"/>
                  </a:gs>
                  <a:gs pos="100000">
                    <a:srgbClr val="7F7F7F"/>
                  </a:gs>
                </a:gsLst>
                <a:lin ang="5400000" scaled="0"/>
              </a:gra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1600200" y="1524000"/>
                <a:ext cx="457200" cy="228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1828800" y="1752601"/>
                <a:ext cx="91440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Oval 22"/>
            <p:cNvSpPr/>
            <p:nvPr/>
          </p:nvSpPr>
          <p:spPr>
            <a:xfrm>
              <a:off x="1554481" y="838200"/>
              <a:ext cx="45719" cy="152400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011681" y="838200"/>
              <a:ext cx="45719" cy="152400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726448" y="990601"/>
              <a:ext cx="178552" cy="152400"/>
            </a:xfrm>
            <a:custGeom>
              <a:avLst/>
              <a:gdLst>
                <a:gd name="connsiteX0" fmla="*/ 3200 w 224134"/>
                <a:gd name="connsiteY0" fmla="*/ 33050 h 193247"/>
                <a:gd name="connsiteX1" fmla="*/ 36251 w 224134"/>
                <a:gd name="connsiteY1" fmla="*/ 165253 h 193247"/>
                <a:gd name="connsiteX2" fmla="*/ 102352 w 224134"/>
                <a:gd name="connsiteY2" fmla="*/ 187286 h 193247"/>
                <a:gd name="connsiteX3" fmla="*/ 190487 w 224134"/>
                <a:gd name="connsiteY3" fmla="*/ 176269 h 193247"/>
                <a:gd name="connsiteX4" fmla="*/ 212521 w 224134"/>
                <a:gd name="connsiteY4" fmla="*/ 0 h 19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34" h="193247">
                  <a:moveTo>
                    <a:pt x="3200" y="33050"/>
                  </a:moveTo>
                  <a:cubicBezTo>
                    <a:pt x="5057" y="49766"/>
                    <a:pt x="0" y="142596"/>
                    <a:pt x="36251" y="165253"/>
                  </a:cubicBezTo>
                  <a:cubicBezTo>
                    <a:pt x="55946" y="177562"/>
                    <a:pt x="102352" y="187286"/>
                    <a:pt x="102352" y="187286"/>
                  </a:cubicBezTo>
                  <a:cubicBezTo>
                    <a:pt x="131730" y="183614"/>
                    <a:pt x="166232" y="193247"/>
                    <a:pt x="190487" y="176269"/>
                  </a:cubicBezTo>
                  <a:cubicBezTo>
                    <a:pt x="224134" y="152716"/>
                    <a:pt x="212521" y="11035"/>
                    <a:pt x="212521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Cloud Callout 19"/>
          <p:cNvSpPr/>
          <p:nvPr/>
        </p:nvSpPr>
        <p:spPr>
          <a:xfrm>
            <a:off x="1981200" y="152400"/>
            <a:ext cx="5334000" cy="1447800"/>
          </a:xfrm>
          <a:prstGeom prst="cloudCallout">
            <a:avLst>
              <a:gd name="adj1" fmla="val -50393"/>
              <a:gd name="adj2" fmla="val 50652"/>
            </a:avLst>
          </a:prstGeom>
          <a:ln w="7620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600" b="1" dirty="0" smtClean="0">
                <a:solidFill>
                  <a:sysClr val="windowText" lastClr="000000"/>
                </a:solidFill>
              </a:rPr>
              <a:t>Hi! My name is </a:t>
            </a:r>
            <a:r>
              <a:rPr lang="en-US" sz="2600" b="1" u="sng" dirty="0" smtClean="0">
                <a:solidFill>
                  <a:sysClr val="windowText" lastClr="000000"/>
                </a:solidFill>
              </a:rPr>
              <a:t>Baxter E. O. Phage</a:t>
            </a:r>
            <a:r>
              <a:rPr lang="en-US" sz="2600" b="1" dirty="0" smtClean="0">
                <a:solidFill>
                  <a:sysClr val="windowText" lastClr="000000"/>
                </a:solidFill>
              </a:rPr>
              <a:t>!</a:t>
            </a:r>
            <a:endParaRPr lang="en-US" sz="2600" b="1" dirty="0">
              <a:solidFill>
                <a:sysClr val="windowText" lastClr="000000"/>
              </a:solidFill>
            </a:endParaRPr>
          </a:p>
        </p:txBody>
      </p:sp>
      <p:sp>
        <p:nvSpPr>
          <p:cNvPr id="28" name="Cloud Callout 27"/>
          <p:cNvSpPr/>
          <p:nvPr/>
        </p:nvSpPr>
        <p:spPr>
          <a:xfrm rot="1143164">
            <a:off x="4510236" y="1746766"/>
            <a:ext cx="5387286" cy="1409906"/>
          </a:xfrm>
          <a:prstGeom prst="cloudCallout">
            <a:avLst>
              <a:gd name="adj1" fmla="val 20323"/>
              <a:gd name="adj2" fmla="val 127602"/>
            </a:avLst>
          </a:prstGeom>
          <a:ln w="76200"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900" b="1" dirty="0" smtClean="0"/>
              <a:t>And I’m </a:t>
            </a:r>
            <a:r>
              <a:rPr lang="en-US" sz="2900" b="1" u="sng" dirty="0" smtClean="0"/>
              <a:t>H. Ivy</a:t>
            </a:r>
            <a:r>
              <a:rPr lang="en-US" sz="2900" b="1" dirty="0" smtClean="0"/>
              <a:t>! And this is…</a:t>
            </a:r>
            <a:endParaRPr lang="en-US" sz="29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6797130" y="4589962"/>
            <a:ext cx="2362200" cy="2355724"/>
            <a:chOff x="6797130" y="4589962"/>
            <a:chExt cx="2362200" cy="2355724"/>
          </a:xfrm>
        </p:grpSpPr>
        <p:pic>
          <p:nvPicPr>
            <p:cNvPr id="16386" name="Picture 2" descr="http://www.avert.org/apps/media_gallery/files/images/115/the-structure-of-hiv-web.gif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457"/>
            <a:stretch>
              <a:fillRect/>
            </a:stretch>
          </p:blipFill>
          <p:spPr bwMode="auto">
            <a:xfrm rot="19356909">
              <a:off x="6797130" y="4589962"/>
              <a:ext cx="2362200" cy="2355724"/>
            </a:xfrm>
            <a:prstGeom prst="rect">
              <a:avLst/>
            </a:prstGeom>
            <a:noFill/>
          </p:spPr>
        </p:pic>
        <p:sp>
          <p:nvSpPr>
            <p:cNvPr id="30" name="Oval 29"/>
            <p:cNvSpPr/>
            <p:nvPr/>
          </p:nvSpPr>
          <p:spPr>
            <a:xfrm rot="20654549">
              <a:off x="7681178" y="5902230"/>
              <a:ext cx="140608" cy="343476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 rot="20654549">
              <a:off x="8121196" y="5778070"/>
              <a:ext cx="140608" cy="343476"/>
            </a:xfrm>
            <a:prstGeom prst="ellipse">
              <a:avLst/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 rot="20654549">
              <a:off x="8018339" y="6269781"/>
              <a:ext cx="178552" cy="152400"/>
            </a:xfrm>
            <a:custGeom>
              <a:avLst/>
              <a:gdLst>
                <a:gd name="connsiteX0" fmla="*/ 3200 w 224134"/>
                <a:gd name="connsiteY0" fmla="*/ 33050 h 193247"/>
                <a:gd name="connsiteX1" fmla="*/ 36251 w 224134"/>
                <a:gd name="connsiteY1" fmla="*/ 165253 h 193247"/>
                <a:gd name="connsiteX2" fmla="*/ 102352 w 224134"/>
                <a:gd name="connsiteY2" fmla="*/ 187286 h 193247"/>
                <a:gd name="connsiteX3" fmla="*/ 190487 w 224134"/>
                <a:gd name="connsiteY3" fmla="*/ 176269 h 193247"/>
                <a:gd name="connsiteX4" fmla="*/ 212521 w 224134"/>
                <a:gd name="connsiteY4" fmla="*/ 0 h 193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34" h="193247">
                  <a:moveTo>
                    <a:pt x="3200" y="33050"/>
                  </a:moveTo>
                  <a:cubicBezTo>
                    <a:pt x="5057" y="49766"/>
                    <a:pt x="0" y="142596"/>
                    <a:pt x="36251" y="165253"/>
                  </a:cubicBezTo>
                  <a:cubicBezTo>
                    <a:pt x="55946" y="177562"/>
                    <a:pt x="102352" y="187286"/>
                    <a:pt x="102352" y="187286"/>
                  </a:cubicBezTo>
                  <a:cubicBezTo>
                    <a:pt x="131730" y="183614"/>
                    <a:pt x="166232" y="193247"/>
                    <a:pt x="190487" y="176269"/>
                  </a:cubicBezTo>
                  <a:cubicBezTo>
                    <a:pt x="224134" y="152716"/>
                    <a:pt x="212521" y="11035"/>
                    <a:pt x="212521" y="0"/>
                  </a:cubicBezTo>
                </a:path>
              </a:pathLst>
            </a:custGeom>
            <a:ln w="7620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ater.me.vccs.edu/courses/env108/changes/virus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15876" y="1905000"/>
            <a:ext cx="4299967" cy="3771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Review: What do viruses look like?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71600"/>
            <a:ext cx="4790118" cy="51023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May contain </a:t>
            </a:r>
            <a:r>
              <a:rPr lang="en-US" sz="2800" b="1" u="sng" dirty="0" smtClean="0"/>
              <a:t>DNA or RNA (nucleic acids)</a:t>
            </a:r>
            <a:r>
              <a:rPr lang="en-US" sz="2800" dirty="0" smtClean="0"/>
              <a:t>, but not both.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The nucleic acids are surrounded by a </a:t>
            </a:r>
            <a:r>
              <a:rPr lang="en-US" sz="2800" b="1" u="sng" dirty="0" smtClean="0"/>
              <a:t>capsid</a:t>
            </a:r>
            <a:r>
              <a:rPr lang="en-US" sz="2800" dirty="0" smtClean="0"/>
              <a:t>, which is made of </a:t>
            </a:r>
            <a:r>
              <a:rPr lang="en-US" sz="2800" b="1" u="sng" dirty="0" smtClean="0"/>
              <a:t>proteins.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Viruses have </a:t>
            </a:r>
            <a:r>
              <a:rPr lang="en-US" sz="2800" b="1" u="sng" dirty="0" smtClean="0"/>
              <a:t>small structures made of protein</a:t>
            </a:r>
            <a:r>
              <a:rPr lang="en-US" sz="2800" dirty="0" smtClean="0"/>
              <a:t> on their surface to help them </a:t>
            </a:r>
            <a:r>
              <a:rPr lang="en-US" sz="2800" b="1" u="sng" dirty="0" smtClean="0"/>
              <a:t>attach to a host cell.</a:t>
            </a:r>
          </a:p>
        </p:txBody>
      </p:sp>
      <p:sp>
        <p:nvSpPr>
          <p:cNvPr id="5" name="Oval 4"/>
          <p:cNvSpPr/>
          <p:nvPr/>
        </p:nvSpPr>
        <p:spPr>
          <a:xfrm>
            <a:off x="7087673" y="2049887"/>
            <a:ext cx="13716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2504941"/>
            <a:ext cx="1371600" cy="4572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10400" y="5410200"/>
            <a:ext cx="14478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viruses replicate??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The virus can either replicate by the </a:t>
            </a:r>
            <a:r>
              <a:rPr lang="en-US" sz="3000" b="1" u="sng" dirty="0" smtClean="0"/>
              <a:t>lytic cycle</a:t>
            </a:r>
            <a:r>
              <a:rPr lang="en-US" sz="3000" dirty="0" smtClean="0"/>
              <a:t> or the </a:t>
            </a:r>
            <a:r>
              <a:rPr lang="en-US" sz="3000" b="1" u="sng" dirty="0" smtClean="0"/>
              <a:t>lysogenic cycle</a:t>
            </a:r>
            <a:r>
              <a:rPr lang="en-US" sz="3000" dirty="0" smtClean="0"/>
              <a:t>.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004048" cy="7589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 err="1" smtClean="0"/>
              <a:t>Lytic</a:t>
            </a:r>
            <a:r>
              <a:rPr lang="en-US" sz="4000" b="1" dirty="0" smtClean="0"/>
              <a:t> Cycle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099048" cy="457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the lytic cycle, a virus injects DNA into the host, causing the host to make more copies of the virus.</a:t>
            </a:r>
          </a:p>
          <a:p>
            <a:r>
              <a:rPr lang="en-US" sz="3000" dirty="0" smtClean="0"/>
              <a:t>the </a:t>
            </a:r>
            <a:r>
              <a:rPr lang="en-US" sz="3000" b="1" u="sng" dirty="0" smtClean="0"/>
              <a:t>host cell is destroyed </a:t>
            </a:r>
            <a:r>
              <a:rPr lang="en-US" sz="3000" dirty="0" smtClean="0"/>
              <a:t> as it releases new viruses that were assembled.</a:t>
            </a:r>
            <a:endParaRPr lang="en-US" sz="3000" dirty="0"/>
          </a:p>
        </p:txBody>
      </p:sp>
      <p:pic>
        <p:nvPicPr>
          <p:cNvPr id="8194" name="Picture 2" descr="http://static.ddmcdn.com/gif/virus-human-lyt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7313" y="120438"/>
            <a:ext cx="2986687" cy="6737562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4419600" y="4495800"/>
            <a:ext cx="2057400" cy="10287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the </a:t>
            </a:r>
            <a:r>
              <a:rPr lang="en-US" b="1" dirty="0" smtClean="0"/>
              <a:t>Lytic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114800" cy="45259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sz="3000" b="1" u="sng" dirty="0" smtClean="0">
                <a:solidFill>
                  <a:schemeClr val="tx1"/>
                </a:solidFill>
              </a:rPr>
              <a:t>. The virus attaches to the host cell </a:t>
            </a:r>
            <a:endParaRPr lang="en-US" sz="3000" b="1" u="sng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1447800"/>
            <a:ext cx="4114800" cy="452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virus injects its nucleic acid into the cell. </a:t>
            </a:r>
          </a:p>
        </p:txBody>
      </p:sp>
      <p:sp>
        <p:nvSpPr>
          <p:cNvPr id="23" name="Oval 22"/>
          <p:cNvSpPr/>
          <p:nvPr/>
        </p:nvSpPr>
        <p:spPr>
          <a:xfrm>
            <a:off x="533400" y="4191000"/>
            <a:ext cx="3962400" cy="2514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21"/>
          <p:cNvGrpSpPr/>
          <p:nvPr/>
        </p:nvGrpSpPr>
        <p:grpSpPr>
          <a:xfrm rot="20360191">
            <a:off x="1116851" y="3421664"/>
            <a:ext cx="1066800" cy="1341909"/>
            <a:chOff x="1752600" y="3581400"/>
            <a:chExt cx="1066800" cy="1341909"/>
          </a:xfrm>
        </p:grpSpPr>
        <p:grpSp>
          <p:nvGrpSpPr>
            <p:cNvPr id="5" name="Group 6"/>
            <p:cNvGrpSpPr/>
            <p:nvPr/>
          </p:nvGrpSpPr>
          <p:grpSpPr>
            <a:xfrm>
              <a:off x="1752600" y="3581400"/>
              <a:ext cx="1066800" cy="1341909"/>
              <a:chOff x="381000" y="105891"/>
              <a:chExt cx="2133600" cy="2865909"/>
            </a:xfrm>
          </p:grpSpPr>
          <p:grpSp>
            <p:nvGrpSpPr>
              <p:cNvPr id="7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" name="Hexagon 11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ectangle 17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Oval 23"/>
          <p:cNvSpPr/>
          <p:nvPr/>
        </p:nvSpPr>
        <p:spPr>
          <a:xfrm>
            <a:off x="2819400" y="5181600"/>
            <a:ext cx="10668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953000" y="4343400"/>
            <a:ext cx="3962400" cy="2514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47"/>
          <p:cNvGrpSpPr/>
          <p:nvPr/>
        </p:nvGrpSpPr>
        <p:grpSpPr>
          <a:xfrm>
            <a:off x="5670232" y="3802076"/>
            <a:ext cx="1111567" cy="1379524"/>
            <a:chOff x="5670232" y="3802076"/>
            <a:chExt cx="1111567" cy="1379524"/>
          </a:xfrm>
        </p:grpSpPr>
        <p:cxnSp>
          <p:nvCxnSpPr>
            <p:cNvPr id="35" name="Straight Connector 34"/>
            <p:cNvCxnSpPr/>
            <p:nvPr/>
          </p:nvCxnSpPr>
          <p:spPr>
            <a:xfrm rot="16200000" flipH="1">
              <a:off x="5493054" y="4704970"/>
              <a:ext cx="567984" cy="1061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324600" y="4343400"/>
              <a:ext cx="304800" cy="304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324600" y="4419600"/>
              <a:ext cx="457199" cy="1479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42"/>
            <p:cNvGrpSpPr/>
            <p:nvPr/>
          </p:nvGrpSpPr>
          <p:grpSpPr>
            <a:xfrm>
              <a:off x="5670232" y="3802076"/>
              <a:ext cx="708600" cy="1379524"/>
              <a:chOff x="5670232" y="3567722"/>
              <a:chExt cx="708600" cy="1379524"/>
            </a:xfrm>
          </p:grpSpPr>
          <p:sp>
            <p:nvSpPr>
              <p:cNvPr id="33" name="Hexagon 32"/>
              <p:cNvSpPr/>
              <p:nvPr/>
            </p:nvSpPr>
            <p:spPr>
              <a:xfrm rot="662212">
                <a:off x="5670232" y="3567722"/>
                <a:ext cx="685801" cy="535189"/>
              </a:xfrm>
              <a:prstGeom prst="hexagon">
                <a:avLst>
                  <a:gd name="adj" fmla="val 33394"/>
                  <a:gd name="vf" fmla="val 115470"/>
                </a:avLst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10800000">
                <a:off x="5791200" y="4185246"/>
                <a:ext cx="392842" cy="1332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4160191" flipH="1">
                <a:off x="6020576" y="4205407"/>
                <a:ext cx="80284" cy="23332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rot="4160191">
                <a:off x="5729596" y="4626133"/>
                <a:ext cx="64222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 rot="20360191">
                <a:off x="6063725" y="4111309"/>
                <a:ext cx="114300" cy="214076"/>
              </a:xfrm>
              <a:prstGeom prst="rect">
                <a:avLst/>
              </a:prstGeom>
              <a:gradFill>
                <a:gsLst>
                  <a:gs pos="0">
                    <a:srgbClr val="FFFFFF"/>
                  </a:gs>
                  <a:gs pos="16000">
                    <a:srgbClr val="1F1F1F"/>
                  </a:gs>
                  <a:gs pos="17999">
                    <a:srgbClr val="FFFFFF"/>
                  </a:gs>
                  <a:gs pos="42000">
                    <a:srgbClr val="636363"/>
                  </a:gs>
                  <a:gs pos="53000">
                    <a:srgbClr val="CFCFCF"/>
                  </a:gs>
                  <a:gs pos="66000">
                    <a:srgbClr val="CFCFCF"/>
                  </a:gs>
                  <a:gs pos="75999">
                    <a:srgbClr val="1F1F1F"/>
                  </a:gs>
                  <a:gs pos="78999">
                    <a:srgbClr val="FFFFFF"/>
                  </a:gs>
                  <a:gs pos="100000">
                    <a:srgbClr val="7F7F7F"/>
                  </a:gs>
                </a:gsLst>
                <a:lin ang="5400000" scaled="0"/>
              </a:gra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20360191" flipV="1">
                <a:off x="6150232" y="4167848"/>
                <a:ext cx="228600" cy="10703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/>
              <p:cNvSpPr/>
              <p:nvPr/>
            </p:nvSpPr>
            <p:spPr>
              <a:xfrm rot="20360191">
                <a:off x="6015851" y="3912907"/>
                <a:ext cx="22860" cy="7135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 rot="20360191">
                <a:off x="6229746" y="3832239"/>
                <a:ext cx="22860" cy="71359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 rot="20360191">
                <a:off x="6119348" y="3937615"/>
                <a:ext cx="89276" cy="71359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2" name="Oval 41"/>
          <p:cNvSpPr/>
          <p:nvPr/>
        </p:nvSpPr>
        <p:spPr>
          <a:xfrm>
            <a:off x="7391400" y="5257800"/>
            <a:ext cx="10668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867400" y="3886200"/>
            <a:ext cx="409001" cy="7271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94 -0.10982 C -0.00903 -0.09942 -0.03177 -0.04994 -0.01875 -0.02451 C -0.00295 -0.02844 -0.00538 -0.02959 0.01337 -0.02682 C 0.01545 -0.0178 0.01892 0.0007 0.01892 0.0007 C 0.01962 0.01711 0.01528 0.06497 0.03403 0.07353 C 0.04323 0.06937 0.05052 0.07145 0.05851 0.07862 C 0.0599 0.0844 0.06163 0.09018 0.06233 0.09619 C 0.06424 0.11075 0.0625 0.12347 0.07552 0.12625 C 0.08108 0.1274 0.08681 0.12786 0.09254 0.12879 C 0.10313 0.13804 0.10243 0.14775 0.10764 0.16162 " pathEditMode="relative" ptsTypes="fffffffffA">
                                      <p:cBhvr>
                                        <p:cTn id="2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the </a:t>
            </a:r>
            <a:r>
              <a:rPr lang="en-US" b="1" dirty="0" err="1" smtClean="0"/>
              <a:t>Lytic</a:t>
            </a:r>
            <a:r>
              <a:rPr lang="en-US" b="1" dirty="0" smtClean="0"/>
              <a:t>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5201" y="1458355"/>
            <a:ext cx="4267200" cy="452596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sz="3000" dirty="0" smtClean="0">
                <a:solidFill>
                  <a:schemeClr val="tx1"/>
                </a:solidFill>
              </a:rPr>
              <a:t>. </a:t>
            </a:r>
            <a:r>
              <a:rPr lang="en-US" sz="2800" b="1" u="sng" dirty="0" smtClean="0">
                <a:solidFill>
                  <a:schemeClr val="tx1"/>
                </a:solidFill>
              </a:rPr>
              <a:t>The viral nucleic acid takes over the host cell, causing it to make new virus parts (proteins &amp; nucleic acids).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524000"/>
            <a:ext cx="4114800" cy="45259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</a:t>
            </a: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</a:t>
            </a:r>
            <a:r>
              <a:rPr kumimoji="0" lang="en-US" sz="28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viruses are assembled inside the host cell.</a:t>
            </a:r>
            <a:endParaRPr kumimoji="0" lang="en-US" sz="28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5181600"/>
            <a:ext cx="1066800" cy="990600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" y="4191000"/>
            <a:ext cx="3962400" cy="2514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24400" y="4114800"/>
            <a:ext cx="3962400" cy="2514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 rot="20360191">
            <a:off x="6444229" y="4657720"/>
            <a:ext cx="630376" cy="792939"/>
            <a:chOff x="1752600" y="3581400"/>
            <a:chExt cx="1066800" cy="1341909"/>
          </a:xfrm>
        </p:grpSpPr>
        <p:grpSp>
          <p:nvGrpSpPr>
            <p:cNvPr id="25" name="Group 6"/>
            <p:cNvGrpSpPr/>
            <p:nvPr/>
          </p:nvGrpSpPr>
          <p:grpSpPr>
            <a:xfrm>
              <a:off x="1752604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27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31" name="Hexagon 30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Straight Connector 31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Rectangle 36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8" name="Straight Connector 37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Oval 27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Freeform 25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 rot="563056">
            <a:off x="6385028" y="5608686"/>
            <a:ext cx="630376" cy="792939"/>
            <a:chOff x="1752600" y="3581400"/>
            <a:chExt cx="1066800" cy="1341909"/>
          </a:xfrm>
        </p:grpSpPr>
        <p:grpSp>
          <p:nvGrpSpPr>
            <p:cNvPr id="73" name="Group 6"/>
            <p:cNvGrpSpPr/>
            <p:nvPr/>
          </p:nvGrpSpPr>
          <p:grpSpPr>
            <a:xfrm>
              <a:off x="1752606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75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79" name="Hexagon 78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5" name="Rectangle 84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Oval 75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77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4" name="Freeform 73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 rot="10266920">
            <a:off x="7067851" y="4311122"/>
            <a:ext cx="630376" cy="792939"/>
            <a:chOff x="1752600" y="3581400"/>
            <a:chExt cx="1066800" cy="1341909"/>
          </a:xfrm>
        </p:grpSpPr>
        <p:grpSp>
          <p:nvGrpSpPr>
            <p:cNvPr id="89" name="Group 6"/>
            <p:cNvGrpSpPr/>
            <p:nvPr/>
          </p:nvGrpSpPr>
          <p:grpSpPr>
            <a:xfrm>
              <a:off x="1752606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91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95" name="Hexagon 94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Rectangle 100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2" name="Straight Connector 101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2" name="Oval 91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Freeform 93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Freeform 89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4" name="Group 103"/>
          <p:cNvGrpSpPr/>
          <p:nvPr/>
        </p:nvGrpSpPr>
        <p:grpSpPr>
          <a:xfrm rot="10266920">
            <a:off x="5924851" y="4996922"/>
            <a:ext cx="630376" cy="792939"/>
            <a:chOff x="1752600" y="3581400"/>
            <a:chExt cx="1066800" cy="1341909"/>
          </a:xfrm>
        </p:grpSpPr>
        <p:grpSp>
          <p:nvGrpSpPr>
            <p:cNvPr id="105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07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11" name="Hexagon 110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2" name="Straight Connector 111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7" name="Rectangle 116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8" name="Straight Connector 117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9" name="Straight Connector 118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8" name="Oval 107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6" name="Freeform 105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 rot="1760838">
            <a:off x="5692763" y="4218394"/>
            <a:ext cx="630376" cy="792939"/>
            <a:chOff x="1752600" y="3581400"/>
            <a:chExt cx="1066800" cy="1341909"/>
          </a:xfrm>
        </p:grpSpPr>
        <p:grpSp>
          <p:nvGrpSpPr>
            <p:cNvPr id="121" name="Group 6"/>
            <p:cNvGrpSpPr/>
            <p:nvPr/>
          </p:nvGrpSpPr>
          <p:grpSpPr>
            <a:xfrm>
              <a:off x="1752610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23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7" name="Hexagon 126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Rectangle 132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Oval 123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Freeform 121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 rot="1760838">
            <a:off x="4954460" y="5132793"/>
            <a:ext cx="630376" cy="792939"/>
            <a:chOff x="1752600" y="3581400"/>
            <a:chExt cx="1066800" cy="1341909"/>
          </a:xfrm>
        </p:grpSpPr>
        <p:grpSp>
          <p:nvGrpSpPr>
            <p:cNvPr id="137" name="Group 6"/>
            <p:cNvGrpSpPr/>
            <p:nvPr/>
          </p:nvGrpSpPr>
          <p:grpSpPr>
            <a:xfrm>
              <a:off x="1752612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39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43" name="Hexagon 142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147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Rectangle 148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0" name="Straight Connector 149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0" name="Oval 139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141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Freeform 137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 rot="6124769">
            <a:off x="5548662" y="5633508"/>
            <a:ext cx="630376" cy="792939"/>
            <a:chOff x="1752600" y="3581400"/>
            <a:chExt cx="1066800" cy="1341909"/>
          </a:xfrm>
        </p:grpSpPr>
        <p:grpSp>
          <p:nvGrpSpPr>
            <p:cNvPr id="153" name="Group 6"/>
            <p:cNvGrpSpPr/>
            <p:nvPr/>
          </p:nvGrpSpPr>
          <p:grpSpPr>
            <a:xfrm>
              <a:off x="1752614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55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59" name="Hexagon 158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1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2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3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5" name="Rectangle 164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6" name="Straight Connector 165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6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6" name="Oval 155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Oval 156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8" name="Freeform 157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4" name="Freeform 153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0" name="Group 169"/>
          <p:cNvGrpSpPr/>
          <p:nvPr/>
        </p:nvGrpSpPr>
        <p:grpSpPr>
          <a:xfrm>
            <a:off x="2971800" y="5310130"/>
            <a:ext cx="1091132" cy="1014470"/>
            <a:chOff x="2971800" y="5310130"/>
            <a:chExt cx="1091132" cy="1014470"/>
          </a:xfrm>
        </p:grpSpPr>
        <p:sp>
          <p:nvSpPr>
            <p:cNvPr id="168" name="Oval 167"/>
            <p:cNvSpPr/>
            <p:nvPr/>
          </p:nvSpPr>
          <p:spPr>
            <a:xfrm>
              <a:off x="2971800" y="5334000"/>
              <a:ext cx="1066800" cy="9906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547431" y="5310130"/>
              <a:ext cx="515501" cy="616945"/>
            </a:xfrm>
            <a:custGeom>
              <a:avLst/>
              <a:gdLst>
                <a:gd name="connsiteX0" fmla="*/ 0 w 515501"/>
                <a:gd name="connsiteY0" fmla="*/ 0 h 616945"/>
                <a:gd name="connsiteX1" fmla="*/ 33051 w 515501"/>
                <a:gd name="connsiteY1" fmla="*/ 11017 h 616945"/>
                <a:gd name="connsiteX2" fmla="*/ 66102 w 515501"/>
                <a:gd name="connsiteY2" fmla="*/ 33051 h 616945"/>
                <a:gd name="connsiteX3" fmla="*/ 110169 w 515501"/>
                <a:gd name="connsiteY3" fmla="*/ 44068 h 616945"/>
                <a:gd name="connsiteX4" fmla="*/ 143220 w 515501"/>
                <a:gd name="connsiteY4" fmla="*/ 55084 h 616945"/>
                <a:gd name="connsiteX5" fmla="*/ 176270 w 515501"/>
                <a:gd name="connsiteY5" fmla="*/ 77118 h 616945"/>
                <a:gd name="connsiteX6" fmla="*/ 209321 w 515501"/>
                <a:gd name="connsiteY6" fmla="*/ 88135 h 616945"/>
                <a:gd name="connsiteX7" fmla="*/ 275422 w 515501"/>
                <a:gd name="connsiteY7" fmla="*/ 132203 h 616945"/>
                <a:gd name="connsiteX8" fmla="*/ 308473 w 515501"/>
                <a:gd name="connsiteY8" fmla="*/ 154236 h 616945"/>
                <a:gd name="connsiteX9" fmla="*/ 341523 w 515501"/>
                <a:gd name="connsiteY9" fmla="*/ 176270 h 616945"/>
                <a:gd name="connsiteX10" fmla="*/ 396608 w 515501"/>
                <a:gd name="connsiteY10" fmla="*/ 242371 h 616945"/>
                <a:gd name="connsiteX11" fmla="*/ 418641 w 515501"/>
                <a:gd name="connsiteY11" fmla="*/ 275422 h 616945"/>
                <a:gd name="connsiteX12" fmla="*/ 429658 w 515501"/>
                <a:gd name="connsiteY12" fmla="*/ 308472 h 616945"/>
                <a:gd name="connsiteX13" fmla="*/ 462709 w 515501"/>
                <a:gd name="connsiteY13" fmla="*/ 330506 h 616945"/>
                <a:gd name="connsiteX14" fmla="*/ 484742 w 515501"/>
                <a:gd name="connsiteY14" fmla="*/ 396607 h 616945"/>
                <a:gd name="connsiteX15" fmla="*/ 495759 w 515501"/>
                <a:gd name="connsiteY15" fmla="*/ 616945 h 61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5501" h="616945">
                  <a:moveTo>
                    <a:pt x="0" y="0"/>
                  </a:moveTo>
                  <a:cubicBezTo>
                    <a:pt x="11017" y="3672"/>
                    <a:pt x="22664" y="5824"/>
                    <a:pt x="33051" y="11017"/>
                  </a:cubicBezTo>
                  <a:cubicBezTo>
                    <a:pt x="44894" y="16938"/>
                    <a:pt x="53932" y="27835"/>
                    <a:pt x="66102" y="33051"/>
                  </a:cubicBezTo>
                  <a:cubicBezTo>
                    <a:pt x="80019" y="39015"/>
                    <a:pt x="95610" y="39909"/>
                    <a:pt x="110169" y="44068"/>
                  </a:cubicBezTo>
                  <a:cubicBezTo>
                    <a:pt x="121335" y="47258"/>
                    <a:pt x="132203" y="51412"/>
                    <a:pt x="143220" y="55084"/>
                  </a:cubicBezTo>
                  <a:cubicBezTo>
                    <a:pt x="154237" y="62429"/>
                    <a:pt x="164427" y="71197"/>
                    <a:pt x="176270" y="77118"/>
                  </a:cubicBezTo>
                  <a:cubicBezTo>
                    <a:pt x="186657" y="82312"/>
                    <a:pt x="199169" y="82495"/>
                    <a:pt x="209321" y="88135"/>
                  </a:cubicBezTo>
                  <a:cubicBezTo>
                    <a:pt x="232470" y="100996"/>
                    <a:pt x="253388" y="117514"/>
                    <a:pt x="275422" y="132203"/>
                  </a:cubicBezTo>
                  <a:lnTo>
                    <a:pt x="308473" y="154236"/>
                  </a:lnTo>
                  <a:lnTo>
                    <a:pt x="341523" y="176270"/>
                  </a:lnTo>
                  <a:cubicBezTo>
                    <a:pt x="396234" y="258336"/>
                    <a:pt x="325913" y="157537"/>
                    <a:pt x="396608" y="242371"/>
                  </a:cubicBezTo>
                  <a:cubicBezTo>
                    <a:pt x="405084" y="252543"/>
                    <a:pt x="412720" y="263579"/>
                    <a:pt x="418641" y="275422"/>
                  </a:cubicBezTo>
                  <a:cubicBezTo>
                    <a:pt x="423834" y="285809"/>
                    <a:pt x="422404" y="299404"/>
                    <a:pt x="429658" y="308472"/>
                  </a:cubicBezTo>
                  <a:cubicBezTo>
                    <a:pt x="437930" y="318811"/>
                    <a:pt x="451692" y="323161"/>
                    <a:pt x="462709" y="330506"/>
                  </a:cubicBezTo>
                  <a:lnTo>
                    <a:pt x="484742" y="396607"/>
                  </a:lnTo>
                  <a:cubicBezTo>
                    <a:pt x="515501" y="488885"/>
                    <a:pt x="495759" y="418035"/>
                    <a:pt x="495759" y="616945"/>
                  </a:cubicBezTo>
                </a:path>
              </a:pathLst>
            </a:cu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1" name="Freeform 170"/>
          <p:cNvSpPr/>
          <p:nvPr/>
        </p:nvSpPr>
        <p:spPr>
          <a:xfrm>
            <a:off x="2362200" y="5943600"/>
            <a:ext cx="180401" cy="4223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Freeform 171"/>
          <p:cNvSpPr/>
          <p:nvPr/>
        </p:nvSpPr>
        <p:spPr>
          <a:xfrm>
            <a:off x="2514600" y="5257800"/>
            <a:ext cx="180401" cy="4223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Freeform 172"/>
          <p:cNvSpPr/>
          <p:nvPr/>
        </p:nvSpPr>
        <p:spPr>
          <a:xfrm>
            <a:off x="1371600" y="5410200"/>
            <a:ext cx="180401" cy="4223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Freeform 173"/>
          <p:cNvSpPr/>
          <p:nvPr/>
        </p:nvSpPr>
        <p:spPr>
          <a:xfrm>
            <a:off x="1600200" y="4648200"/>
            <a:ext cx="180401" cy="4223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2438400" y="4267200"/>
            <a:ext cx="180401" cy="4223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Hexagon 176"/>
          <p:cNvSpPr/>
          <p:nvPr/>
        </p:nvSpPr>
        <p:spPr>
          <a:xfrm>
            <a:off x="1981200" y="4572000"/>
            <a:ext cx="381000" cy="4572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3048000" y="4572000"/>
            <a:ext cx="180401" cy="422313"/>
          </a:xfrm>
          <a:custGeom>
            <a:avLst/>
            <a:gdLst>
              <a:gd name="connsiteX0" fmla="*/ 65068 w 409001"/>
              <a:gd name="connsiteY0" fmla="*/ 0 h 727113"/>
              <a:gd name="connsiteX1" fmla="*/ 32017 w 409001"/>
              <a:gd name="connsiteY1" fmla="*/ 121185 h 727113"/>
              <a:gd name="connsiteX2" fmla="*/ 9983 w 409001"/>
              <a:gd name="connsiteY2" fmla="*/ 187287 h 727113"/>
              <a:gd name="connsiteX3" fmla="*/ 21000 w 409001"/>
              <a:gd name="connsiteY3" fmla="*/ 264405 h 727113"/>
              <a:gd name="connsiteX4" fmla="*/ 131169 w 409001"/>
              <a:gd name="connsiteY4" fmla="*/ 275422 h 727113"/>
              <a:gd name="connsiteX5" fmla="*/ 197270 w 409001"/>
              <a:gd name="connsiteY5" fmla="*/ 286438 h 727113"/>
              <a:gd name="connsiteX6" fmla="*/ 230321 w 409001"/>
              <a:gd name="connsiteY6" fmla="*/ 297455 h 727113"/>
              <a:gd name="connsiteX7" fmla="*/ 241337 w 409001"/>
              <a:gd name="connsiteY7" fmla="*/ 330506 h 727113"/>
              <a:gd name="connsiteX8" fmla="*/ 219304 w 409001"/>
              <a:gd name="connsiteY8" fmla="*/ 407624 h 727113"/>
              <a:gd name="connsiteX9" fmla="*/ 230321 w 409001"/>
              <a:gd name="connsiteY9" fmla="*/ 528810 h 727113"/>
              <a:gd name="connsiteX10" fmla="*/ 263371 w 409001"/>
              <a:gd name="connsiteY10" fmla="*/ 550843 h 727113"/>
              <a:gd name="connsiteX11" fmla="*/ 362523 w 409001"/>
              <a:gd name="connsiteY11" fmla="*/ 561860 h 727113"/>
              <a:gd name="connsiteX12" fmla="*/ 384557 w 409001"/>
              <a:gd name="connsiteY12" fmla="*/ 727113 h 72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001" h="727113">
                <a:moveTo>
                  <a:pt x="65068" y="0"/>
                </a:moveTo>
                <a:cubicBezTo>
                  <a:pt x="45817" y="134756"/>
                  <a:pt x="69403" y="27721"/>
                  <a:pt x="32017" y="121185"/>
                </a:cubicBezTo>
                <a:cubicBezTo>
                  <a:pt x="23391" y="142750"/>
                  <a:pt x="9983" y="187287"/>
                  <a:pt x="9983" y="187287"/>
                </a:cubicBezTo>
                <a:cubicBezTo>
                  <a:pt x="13655" y="212993"/>
                  <a:pt x="0" y="249132"/>
                  <a:pt x="21000" y="264405"/>
                </a:cubicBezTo>
                <a:cubicBezTo>
                  <a:pt x="50847" y="286112"/>
                  <a:pt x="94548" y="270845"/>
                  <a:pt x="131169" y="275422"/>
                </a:cubicBezTo>
                <a:cubicBezTo>
                  <a:pt x="153334" y="278193"/>
                  <a:pt x="175236" y="282766"/>
                  <a:pt x="197270" y="286438"/>
                </a:cubicBezTo>
                <a:cubicBezTo>
                  <a:pt x="208287" y="290110"/>
                  <a:pt x="222110" y="289243"/>
                  <a:pt x="230321" y="297455"/>
                </a:cubicBezTo>
                <a:cubicBezTo>
                  <a:pt x="238532" y="305667"/>
                  <a:pt x="241337" y="318893"/>
                  <a:pt x="241337" y="330506"/>
                </a:cubicBezTo>
                <a:cubicBezTo>
                  <a:pt x="241337" y="344342"/>
                  <a:pt x="224500" y="392037"/>
                  <a:pt x="219304" y="407624"/>
                </a:cubicBezTo>
                <a:cubicBezTo>
                  <a:pt x="222976" y="448019"/>
                  <a:pt x="218392" y="490042"/>
                  <a:pt x="230321" y="528810"/>
                </a:cubicBezTo>
                <a:cubicBezTo>
                  <a:pt x="234215" y="541465"/>
                  <a:pt x="250526" y="547632"/>
                  <a:pt x="263371" y="550843"/>
                </a:cubicBezTo>
                <a:cubicBezTo>
                  <a:pt x="295632" y="558908"/>
                  <a:pt x="329472" y="558188"/>
                  <a:pt x="362523" y="561860"/>
                </a:cubicBezTo>
                <a:cubicBezTo>
                  <a:pt x="409001" y="631577"/>
                  <a:pt x="384557" y="581670"/>
                  <a:pt x="384557" y="727113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Hexagon 178"/>
          <p:cNvSpPr/>
          <p:nvPr/>
        </p:nvSpPr>
        <p:spPr>
          <a:xfrm>
            <a:off x="1752600" y="5562600"/>
            <a:ext cx="381000" cy="4572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Hexagon 179"/>
          <p:cNvSpPr/>
          <p:nvPr/>
        </p:nvSpPr>
        <p:spPr>
          <a:xfrm>
            <a:off x="990600" y="4876800"/>
            <a:ext cx="381000" cy="4572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Hexagon 180"/>
          <p:cNvSpPr/>
          <p:nvPr/>
        </p:nvSpPr>
        <p:spPr>
          <a:xfrm>
            <a:off x="914400" y="5562600"/>
            <a:ext cx="381000" cy="4572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3" name="Group 182"/>
          <p:cNvGrpSpPr/>
          <p:nvPr/>
        </p:nvGrpSpPr>
        <p:grpSpPr>
          <a:xfrm>
            <a:off x="7315200" y="5105400"/>
            <a:ext cx="1091132" cy="1014470"/>
            <a:chOff x="2971800" y="5310130"/>
            <a:chExt cx="1091132" cy="1014470"/>
          </a:xfrm>
        </p:grpSpPr>
        <p:sp>
          <p:nvSpPr>
            <p:cNvPr id="184" name="Oval 183"/>
            <p:cNvSpPr/>
            <p:nvPr/>
          </p:nvSpPr>
          <p:spPr>
            <a:xfrm>
              <a:off x="2971800" y="5334000"/>
              <a:ext cx="1066800" cy="990600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Freeform 184"/>
            <p:cNvSpPr/>
            <p:nvPr/>
          </p:nvSpPr>
          <p:spPr>
            <a:xfrm>
              <a:off x="3547431" y="5310130"/>
              <a:ext cx="515501" cy="616945"/>
            </a:xfrm>
            <a:custGeom>
              <a:avLst/>
              <a:gdLst>
                <a:gd name="connsiteX0" fmla="*/ 0 w 515501"/>
                <a:gd name="connsiteY0" fmla="*/ 0 h 616945"/>
                <a:gd name="connsiteX1" fmla="*/ 33051 w 515501"/>
                <a:gd name="connsiteY1" fmla="*/ 11017 h 616945"/>
                <a:gd name="connsiteX2" fmla="*/ 66102 w 515501"/>
                <a:gd name="connsiteY2" fmla="*/ 33051 h 616945"/>
                <a:gd name="connsiteX3" fmla="*/ 110169 w 515501"/>
                <a:gd name="connsiteY3" fmla="*/ 44068 h 616945"/>
                <a:gd name="connsiteX4" fmla="*/ 143220 w 515501"/>
                <a:gd name="connsiteY4" fmla="*/ 55084 h 616945"/>
                <a:gd name="connsiteX5" fmla="*/ 176270 w 515501"/>
                <a:gd name="connsiteY5" fmla="*/ 77118 h 616945"/>
                <a:gd name="connsiteX6" fmla="*/ 209321 w 515501"/>
                <a:gd name="connsiteY6" fmla="*/ 88135 h 616945"/>
                <a:gd name="connsiteX7" fmla="*/ 275422 w 515501"/>
                <a:gd name="connsiteY7" fmla="*/ 132203 h 616945"/>
                <a:gd name="connsiteX8" fmla="*/ 308473 w 515501"/>
                <a:gd name="connsiteY8" fmla="*/ 154236 h 616945"/>
                <a:gd name="connsiteX9" fmla="*/ 341523 w 515501"/>
                <a:gd name="connsiteY9" fmla="*/ 176270 h 616945"/>
                <a:gd name="connsiteX10" fmla="*/ 396608 w 515501"/>
                <a:gd name="connsiteY10" fmla="*/ 242371 h 616945"/>
                <a:gd name="connsiteX11" fmla="*/ 418641 w 515501"/>
                <a:gd name="connsiteY11" fmla="*/ 275422 h 616945"/>
                <a:gd name="connsiteX12" fmla="*/ 429658 w 515501"/>
                <a:gd name="connsiteY12" fmla="*/ 308472 h 616945"/>
                <a:gd name="connsiteX13" fmla="*/ 462709 w 515501"/>
                <a:gd name="connsiteY13" fmla="*/ 330506 h 616945"/>
                <a:gd name="connsiteX14" fmla="*/ 484742 w 515501"/>
                <a:gd name="connsiteY14" fmla="*/ 396607 h 616945"/>
                <a:gd name="connsiteX15" fmla="*/ 495759 w 515501"/>
                <a:gd name="connsiteY15" fmla="*/ 616945 h 616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15501" h="616945">
                  <a:moveTo>
                    <a:pt x="0" y="0"/>
                  </a:moveTo>
                  <a:cubicBezTo>
                    <a:pt x="11017" y="3672"/>
                    <a:pt x="22664" y="5824"/>
                    <a:pt x="33051" y="11017"/>
                  </a:cubicBezTo>
                  <a:cubicBezTo>
                    <a:pt x="44894" y="16938"/>
                    <a:pt x="53932" y="27835"/>
                    <a:pt x="66102" y="33051"/>
                  </a:cubicBezTo>
                  <a:cubicBezTo>
                    <a:pt x="80019" y="39015"/>
                    <a:pt x="95610" y="39909"/>
                    <a:pt x="110169" y="44068"/>
                  </a:cubicBezTo>
                  <a:cubicBezTo>
                    <a:pt x="121335" y="47258"/>
                    <a:pt x="132203" y="51412"/>
                    <a:pt x="143220" y="55084"/>
                  </a:cubicBezTo>
                  <a:cubicBezTo>
                    <a:pt x="154237" y="62429"/>
                    <a:pt x="164427" y="71197"/>
                    <a:pt x="176270" y="77118"/>
                  </a:cubicBezTo>
                  <a:cubicBezTo>
                    <a:pt x="186657" y="82312"/>
                    <a:pt x="199169" y="82495"/>
                    <a:pt x="209321" y="88135"/>
                  </a:cubicBezTo>
                  <a:cubicBezTo>
                    <a:pt x="232470" y="100996"/>
                    <a:pt x="253388" y="117514"/>
                    <a:pt x="275422" y="132203"/>
                  </a:cubicBezTo>
                  <a:lnTo>
                    <a:pt x="308473" y="154236"/>
                  </a:lnTo>
                  <a:lnTo>
                    <a:pt x="341523" y="176270"/>
                  </a:lnTo>
                  <a:cubicBezTo>
                    <a:pt x="396234" y="258336"/>
                    <a:pt x="325913" y="157537"/>
                    <a:pt x="396608" y="242371"/>
                  </a:cubicBezTo>
                  <a:cubicBezTo>
                    <a:pt x="405084" y="252543"/>
                    <a:pt x="412720" y="263579"/>
                    <a:pt x="418641" y="275422"/>
                  </a:cubicBezTo>
                  <a:cubicBezTo>
                    <a:pt x="423834" y="285809"/>
                    <a:pt x="422404" y="299404"/>
                    <a:pt x="429658" y="308472"/>
                  </a:cubicBezTo>
                  <a:cubicBezTo>
                    <a:pt x="437930" y="318811"/>
                    <a:pt x="451692" y="323161"/>
                    <a:pt x="462709" y="330506"/>
                  </a:cubicBezTo>
                  <a:lnTo>
                    <a:pt x="484742" y="396607"/>
                  </a:lnTo>
                  <a:cubicBezTo>
                    <a:pt x="515501" y="488885"/>
                    <a:pt x="495759" y="418035"/>
                    <a:pt x="495759" y="616945"/>
                  </a:cubicBezTo>
                </a:path>
              </a:pathLst>
            </a:custGeom>
            <a:ln w="571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2" name="Hexagon 181"/>
          <p:cNvSpPr/>
          <p:nvPr/>
        </p:nvSpPr>
        <p:spPr>
          <a:xfrm>
            <a:off x="3581400" y="4724400"/>
            <a:ext cx="381000" cy="457200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 rot="1705274">
            <a:off x="7434830" y="4733918"/>
            <a:ext cx="630376" cy="792939"/>
            <a:chOff x="1752600" y="3581400"/>
            <a:chExt cx="1066800" cy="1341909"/>
          </a:xfrm>
        </p:grpSpPr>
        <p:grpSp>
          <p:nvGrpSpPr>
            <p:cNvPr id="41" name="Group 6"/>
            <p:cNvGrpSpPr/>
            <p:nvPr/>
          </p:nvGrpSpPr>
          <p:grpSpPr>
            <a:xfrm>
              <a:off x="1752606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43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47" name="Hexagon 46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8" name="Straight Connector 47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Rectangle 52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Oval 43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 rot="12156845">
            <a:off x="7138618" y="5653315"/>
            <a:ext cx="630376" cy="792939"/>
            <a:chOff x="1752600" y="3581400"/>
            <a:chExt cx="1066800" cy="1341909"/>
          </a:xfrm>
        </p:grpSpPr>
        <p:grpSp>
          <p:nvGrpSpPr>
            <p:cNvPr id="57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59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63" name="Hexagon 62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" name="Straight Connector 63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9" name="Rectangle 68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Oval 59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Freeform 61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Freeform 57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1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1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1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1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1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4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5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6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4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5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6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1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4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5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6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1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5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1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23" grpId="0" animBg="1"/>
      <p:bldP spid="23" grpId="1" animBg="1"/>
      <p:bldP spid="171" grpId="0" animBg="1"/>
      <p:bldP spid="172" grpId="0" animBg="1"/>
      <p:bldP spid="173" grpId="0" animBg="1"/>
      <p:bldP spid="174" grpId="0" animBg="1"/>
      <p:bldP spid="175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the </a:t>
            </a:r>
            <a:r>
              <a:rPr lang="en-US" b="1" dirty="0" err="1" smtClean="0"/>
              <a:t>Lytic</a:t>
            </a:r>
            <a:r>
              <a:rPr lang="en-US" b="1" dirty="0" smtClean="0"/>
              <a:t>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/>
              <a:t>5. </a:t>
            </a:r>
            <a:r>
              <a:rPr lang="en-US" sz="3000" b="1" u="sng" dirty="0" smtClean="0"/>
              <a:t>The new viruses destroy the host cell as they exit. Each virus can then infect another host cell. </a:t>
            </a:r>
          </a:p>
          <a:p>
            <a:pPr>
              <a:buNone/>
            </a:pPr>
            <a:endParaRPr lang="en-US" sz="3000" b="1" u="sng" dirty="0" smtClean="0"/>
          </a:p>
          <a:p>
            <a:pPr>
              <a:buNone/>
            </a:pPr>
            <a:r>
              <a:rPr lang="en-US" sz="2200" dirty="0" smtClean="0"/>
              <a:t>The Flu: </a:t>
            </a:r>
            <a:r>
              <a:rPr lang="en-US" sz="2200" dirty="0" smtClean="0">
                <a:hlinkClick r:id="rId2"/>
              </a:rPr>
              <a:t>http://www.youtube.com/watch?v=Rpj0emEGShQ</a:t>
            </a:r>
            <a:endParaRPr lang="en-US" sz="2200" dirty="0" smtClean="0"/>
          </a:p>
          <a:p>
            <a:pPr>
              <a:buNone/>
            </a:pPr>
            <a:endParaRPr lang="en-US" sz="3000" b="1" u="sng" dirty="0"/>
          </a:p>
        </p:txBody>
      </p:sp>
      <p:sp>
        <p:nvSpPr>
          <p:cNvPr id="4" name="Oval 3"/>
          <p:cNvSpPr/>
          <p:nvPr/>
        </p:nvSpPr>
        <p:spPr>
          <a:xfrm>
            <a:off x="4724400" y="4114800"/>
            <a:ext cx="3962400" cy="2514600"/>
          </a:xfrm>
          <a:prstGeom prst="ellipse">
            <a:avLst/>
          </a:prstGeom>
          <a:solidFill>
            <a:schemeClr val="dk1">
              <a:tint val="45000"/>
              <a:alpha val="30000"/>
            </a:schemeClr>
          </a:solidFill>
          <a:ln>
            <a:prstDash val="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 rot="20360191">
            <a:off x="4996430" y="4810119"/>
            <a:ext cx="630376" cy="792939"/>
            <a:chOff x="1752600" y="3581400"/>
            <a:chExt cx="1066800" cy="1341909"/>
          </a:xfrm>
        </p:grpSpPr>
        <p:grpSp>
          <p:nvGrpSpPr>
            <p:cNvPr id="6" name="Group 6"/>
            <p:cNvGrpSpPr/>
            <p:nvPr/>
          </p:nvGrpSpPr>
          <p:grpSpPr>
            <a:xfrm>
              <a:off x="1752606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8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" name="Hexagon 11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ectangle 17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 rot="563056">
            <a:off x="6461228" y="4313286"/>
            <a:ext cx="630376" cy="792939"/>
            <a:chOff x="1752600" y="3581400"/>
            <a:chExt cx="1066800" cy="1341909"/>
          </a:xfrm>
        </p:grpSpPr>
        <p:grpSp>
          <p:nvGrpSpPr>
            <p:cNvPr id="22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28" name="Hexagon 27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Freeform 22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2251710">
            <a:off x="7262884" y="4377150"/>
            <a:ext cx="630376" cy="792939"/>
            <a:chOff x="1752600" y="3581400"/>
            <a:chExt cx="1066800" cy="1341909"/>
          </a:xfrm>
        </p:grpSpPr>
        <p:grpSp>
          <p:nvGrpSpPr>
            <p:cNvPr id="38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40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44" name="Hexagon 43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49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Freeform 38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 rot="10266920">
            <a:off x="6305851" y="5606523"/>
            <a:ext cx="630376" cy="792939"/>
            <a:chOff x="1752600" y="3581400"/>
            <a:chExt cx="1066800" cy="1341909"/>
          </a:xfrm>
        </p:grpSpPr>
        <p:grpSp>
          <p:nvGrpSpPr>
            <p:cNvPr id="54" name="Group 6"/>
            <p:cNvGrpSpPr/>
            <p:nvPr/>
          </p:nvGrpSpPr>
          <p:grpSpPr>
            <a:xfrm>
              <a:off x="1752610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56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60" name="Hexagon 59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Rectangle 65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7" name="Straight Connector 66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7" name="Oval 56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 58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Freeform 54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 rot="20803739">
            <a:off x="5645197" y="4481367"/>
            <a:ext cx="630376" cy="792939"/>
            <a:chOff x="1752600" y="3581400"/>
            <a:chExt cx="1066800" cy="1341909"/>
          </a:xfrm>
        </p:grpSpPr>
        <p:grpSp>
          <p:nvGrpSpPr>
            <p:cNvPr id="70" name="Group 6"/>
            <p:cNvGrpSpPr/>
            <p:nvPr/>
          </p:nvGrpSpPr>
          <p:grpSpPr>
            <a:xfrm>
              <a:off x="1752612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72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76" name="Hexagon 75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Oval 72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Freeform 70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 rot="1760838">
            <a:off x="5640260" y="5361393"/>
            <a:ext cx="630376" cy="792939"/>
            <a:chOff x="1752600" y="3581400"/>
            <a:chExt cx="1066800" cy="1341909"/>
          </a:xfrm>
        </p:grpSpPr>
        <p:grpSp>
          <p:nvGrpSpPr>
            <p:cNvPr id="86" name="Group 6"/>
            <p:cNvGrpSpPr/>
            <p:nvPr/>
          </p:nvGrpSpPr>
          <p:grpSpPr>
            <a:xfrm>
              <a:off x="1752614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88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92" name="Hexagon 91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3" name="Straight Connector 92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Rectangle 97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9" name="Straight Connector 98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9" name="Oval 88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90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Freeform 86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 rot="6124769">
            <a:off x="5548662" y="5633508"/>
            <a:ext cx="630376" cy="792939"/>
            <a:chOff x="1752600" y="3581400"/>
            <a:chExt cx="1066800" cy="1341909"/>
          </a:xfrm>
        </p:grpSpPr>
        <p:grpSp>
          <p:nvGrpSpPr>
            <p:cNvPr id="102" name="Group 6"/>
            <p:cNvGrpSpPr/>
            <p:nvPr/>
          </p:nvGrpSpPr>
          <p:grpSpPr>
            <a:xfrm>
              <a:off x="1752616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04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08" name="Hexagon 107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9" name="Straight Connector 108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Straight Connector 110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Rectangle 113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15" name="Straight Connector 114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5" name="Oval 104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Freeform 102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39"/>
          <p:cNvGrpSpPr/>
          <p:nvPr/>
        </p:nvGrpSpPr>
        <p:grpSpPr>
          <a:xfrm rot="1705274">
            <a:off x="7694510" y="4979027"/>
            <a:ext cx="630376" cy="792939"/>
            <a:chOff x="1752600" y="3581400"/>
            <a:chExt cx="1066800" cy="1341909"/>
          </a:xfrm>
        </p:grpSpPr>
        <p:grpSp>
          <p:nvGrpSpPr>
            <p:cNvPr id="121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23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7" name="Hexagon 126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51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Rectangle 132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4" name="Straight Connector 53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Oval 123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Freeform 121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 rot="12156845">
            <a:off x="7138618" y="5653315"/>
            <a:ext cx="630376" cy="792939"/>
            <a:chOff x="1752600" y="3581400"/>
            <a:chExt cx="1066800" cy="1341909"/>
          </a:xfrm>
        </p:grpSpPr>
        <p:grpSp>
          <p:nvGrpSpPr>
            <p:cNvPr id="137" name="Group 6"/>
            <p:cNvGrpSpPr/>
            <p:nvPr/>
          </p:nvGrpSpPr>
          <p:grpSpPr>
            <a:xfrm>
              <a:off x="1752610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39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43" name="Hexagon 142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7" name="Straight Connector 146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8" name="Straight Connector 67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Rectangle 148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0" name="Straight Connector 69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Straight Connector 150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0" name="Oval 139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Freeform 141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Freeform 137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03704E-6 C -0.00573 -0.00254 -0.00348 -0.00439 -0.0073 -0.00995 C -0.01007 -0.02129 -0.01303 -0.03263 -0.0158 -0.04397 C -0.01528 -0.06018 -0.01632 -0.08842 -0.00851 -0.10416 C -0.00591 -0.11828 -0.00973 -0.10439 -0.00365 -0.11388 C -0.00243 -0.11573 -0.00243 -0.11851 -0.00122 -0.12036 C 0.00104 -0.12407 0.00329 -0.12754 0.00625 -0.13008 C 0.00746 -0.13124 0.00885 -0.13194 0.00989 -0.13333 C 0.01284 -0.13726 0.01406 -0.14282 0.01718 -0.14652 C 0.02291 -0.15323 0.02951 -0.15555 0.03663 -0.15786 C 0.03906 -0.1574 0.04166 -0.1574 0.04392 -0.15624 C 0.0467 -0.15462 0.05138 -0.14976 0.05138 -0.14976 C 0.05659 -0.14073 0.06024 -0.13147 0.06232 -0.12036 C 0.06093 -0.08796 0.06475 -0.09328 0.04878 -0.07985 C 0.04427 -0.08032 0.03993 -0.08078 0.03541 -0.08147 C 0.01579 -0.08495 0.01145 -0.1074 0.00625 -0.12846 C 0.00677 -0.15254 0.00191 -0.17916 0.01232 -0.19999 C 0.01562 -0.21319 0.01614 -0.21573 0.02204 -0.22615 C 0.02447 -0.23564 0.02135 -0.22684 0.02691 -0.23425 C 0.03385 -0.24351 0.02395 -0.23471 0.03298 -0.24397 C 0.03958 -0.25092 0.04531 -0.25393 0.0526 -0.25856 C 0.06441 -0.25717 0.06632 -0.25856 0.07447 -0.25046 C 0.07743 -0.23888 0.07552 -0.24351 0.07934 -0.23587 C 0.07812 -0.21596 0.08072 -0.21203 0.0684 -0.20647 C 0.05885 -0.20763 0.05347 -0.20786 0.04513 -0.21157 C 0.04184 -0.21596 0.0375 -0.22036 0.03541 -0.22615 C 0.0342 -0.22916 0.03368 -0.23448 0.03298 -0.23749 C 0.0302 -0.24883 0.02725 -0.26087 0.02326 -0.27152 C 0.02239 -0.27592 0.0217 -0.28032 0.02083 -0.28471 C 0.02013 -0.28796 0.0184 -0.29444 0.0184 -0.29444 C 0.01753 -0.30208 0.01684 -0.30948 0.01597 -0.31712 C 0.01562 -0.32106 0.01007 -0.32546 0.00868 -0.32846 C 0.00399 -0.33842 0.00156 -0.34999 -0.00122 -0.3611 C -0.00417 -0.39768 -0.00643 -0.44328 0.00503 -0.47823 C 0.01111 -0.49675 0.00555 -0.48032 0.01354 -0.49444 C 0.01649 -0.49953 0.01632 -0.50647 0.02083 -0.51064 C 0.02482 -0.51434 0.03177 -0.5236 0.03177 -0.5236 C 0.03611 -0.5412 0.05798 -0.55856 0.07083 -0.56434 C 0.07586 -0.56666 0.08142 -0.56434 0.08663 -0.56434 " pathEditMode="relative" ptsTypes="ffffffffffffffffffffffffffffffffffffff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5.55556E-6 C -0.01527 -0.00209 -0.02187 -0.00626 -0.03419 -0.01783 C -0.03715 -0.02061 -0.04183 -0.022 -0.04513 -0.02431 C -0.05208 -0.02894 -0.05937 -0.03473 -0.06579 -0.04052 C -0.07013 -0.04931 -0.07586 -0.05603 -0.08038 -0.06506 C -0.0835 -0.07131 -0.0835 -0.08033 -0.08541 -0.08774 C -0.08454 -0.10348 -0.08454 -0.11922 -0.08298 -0.13496 C -0.08281 -0.13658 -0.0809 -0.13681 -0.08038 -0.1382 C -0.07829 -0.14445 -0.0802 -0.14584 -0.07794 -0.15117 C -0.07378 -0.16066 -0.06788 -0.16945 -0.06336 -0.17871 C -0.06093 -0.18357 -0.05607 -0.18519 -0.05242 -0.18867 C -0.05104 -0.19006 -0.05034 -0.1926 -0.04878 -0.19353 C -0.04513 -0.19561 -0.03715 -0.197 -0.03298 -0.19839 C -0.01753 -0.197 -0.00624 -0.19492 0.00973 -0.19839 C 0.01771 -0.20001 0.02171 -0.21922 0.02327 -0.22756 C 0.0224 -0.2345 0.02292 -0.24214 0.02084 -0.24862 C 0.02015 -0.2507 0.01719 -0.24885 0.01581 -0.25024 C 0.01129 -0.25464 0.00782 -0.26019 0.00365 -0.26506 C -0.00312 -0.27293 -0.00694 -0.28404 -0.01336 -0.2926 C -0.01614 -0.30718 -0.02083 -0.30718 -0.03038 -0.31043 C -0.05989 -0.30881 -0.06718 -0.30718 -0.09635 -0.30881 C -0.10329 -0.31112 -0.11006 -0.31297 -0.11701 -0.31529 C -0.12065 -0.31853 -0.1243 -0.32038 -0.12794 -0.32362 C -0.13159 -0.33103 -0.13315 -0.33218 -0.13541 -0.34144 C -0.13576 -0.34306 -0.13663 -0.34631 -0.13663 -0.34631 C -0.1361 -0.35881 -0.13923 -0.39052 -0.12794 -0.40001 C -0.12378 -0.40811 -0.12777 -0.40256 -0.12187 -0.40649 C -0.12048 -0.40742 -0.11822 -0.40973 -0.11822 -0.40973 " pathEditMode="relative" ptsTypes="fffffffffffffffffffffffffff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7.40741E-7 C -0.00851 -0.00926 -0.01719 -0.01829 -0.0257 -0.02754 C -0.03455 -0.03704 -0.04011 -0.05416 -0.04879 -0.06342 C -0.06806 -0.08403 -0.09376 -0.10717 -0.11824 -0.11366 C -0.13039 -0.11319 -0.14271 -0.11296 -0.15487 -0.11204 C -0.15834 -0.1118 -0.16094 -0.10856 -0.16094 -0.10393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C -0.00399 -0.00116 -0.00868 -0.00023 -0.01215 -0.00324 C -0.01545 -0.00602 -0.01614 -0.01204 -0.0184 -0.0162 C -0.021 -0.0213 -0.02396 -0.02616 -0.02691 -0.03079 C -0.04166 -0.0544 -0.04062 -0.05208 -0.05486 -0.07153 C -0.06718 -0.0882 -0.06302 -0.07755 -0.07083 -0.08287 C -0.07743 -0.08727 -0.0842 -0.0956 -0.09149 -0.09745 C -0.10278 -0.10046 -0.11475 -0.1007 -0.12569 -0.10556 C -0.13941 -0.10509 -0.16337 -0.10671 -0.18055 -0.10232 C -0.21146 -0.09468 -0.2401 -0.07801 -0.27083 -0.06991 C -0.28663 -0.06574 -0.30104 -0.05556 -0.31597 -0.04861 C -0.31944 -0.04699 -0.32326 -0.04676 -0.32691 -0.04537 C -0.32934 -0.04445 -0.3342 -0.04213 -0.3342 -0.04213 C -0.33871 -0.03727 -0.34427 -0.03426 -0.34878 -0.02917 C -0.35156 -0.02593 -0.3533 -0.0213 -0.35607 -0.01782 C -0.36232 -0.00995 -0.36892 -0.00232 -0.37569 0.00486 C -0.38264 0.01227 -0.38003 0.00764 -0.38663 0.01319 C -0.39444 0.01968 -0.40243 0.02708 -0.40972 0.03426 C -0.42135 0.04583 -0.40885 0.03542 -0.4184 0.04722 C -0.42187 0.05139 -0.42569 0.05486 -0.42934 0.05856 C -0.43368 0.06296 -0.44149 0.07315 -0.44149 0.07315 C -0.44826 0.10069 -0.44392 0.13194 -0.42083 0.13819 C -0.41232 0.13704 -0.40364 0.13727 -0.39514 0.13495 C -0.38767 0.13287 -0.38177 0.12407 -0.37569 0.11875 C -0.37482 0.11713 -0.3743 0.11528 -0.37326 0.11389 C -0.37135 0.11111 -0.36892 0.1088 -0.36718 0.10579 C -0.36649 0.1044 -0.36666 0.10231 -0.36597 0.10093 C -0.36458 0.09745 -0.36267 0.09444 -0.36093 0.0912 C -0.3585 0.08634 -0.35798 0.08009 -0.35607 0.075 C -0.35382 0.06296 -0.35139 0.03518 -0.35972 0.02616 C -0.3625 0.02315 -0.36979 0.01805 -0.37326 0.01643 C -0.37639 0.01505 -0.38298 0.01319 -0.38298 0.01319 C -0.39687 0.01412 -0.41111 0.01366 -0.42448 0.01968 C -0.43281 0.03079 -0.42222 0.01805 -0.43541 0.02778 C -0.44409 0.03426 -0.45225 0.04213 -0.46093 0.04884 C -0.46996 0.05579 -0.4783 0.06528 -0.48541 0.075 C -0.48923 0.08032 -0.49496 0.08287 -0.49878 0.08796 C -0.50694 0.09884 -0.49514 0.0875 -0.50486 0.09606 C -0.50573 0.09815 -0.50625 0.10069 -0.50729 0.10255 C -0.50833 0.1044 -0.51007 0.10532 -0.51093 0.10741 C -0.51423 0.11505 -0.51354 0.12593 -0.51718 0.13333 C -0.51979 0.13866 -0.51962 0.13634 -0.51962 0.13981 " pathEditMode="relative" ptsTypes="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3.46945E-18 C -0.01459 -0.00394 -0.02275 -0.02199 -0.03543 -0.03102 C -0.04775 -0.03959 -0.06129 -0.04445 -0.07431 -0.05047 C -0.08369 -0.05486 -0.09133 -0.05996 -0.10122 -0.06181 C -0.10938 -0.06736 -0.11893 -0.0669 -0.12796 -0.06991 C -0.14445 -0.06898 -0.16598 -0.07037 -0.18299 -0.06343 C -0.19654 -0.05787 -0.2099 -0.05093 -0.2231 -0.04398 C -0.23178 -0.03936 -0.2415 -0.03611 -0.25001 -0.03102 C -0.25209 -0.02963 -0.25383 -0.02732 -0.25609 -0.02616 C -0.25921 -0.02454 -0.26581 -0.02292 -0.26581 -0.02292 C -0.27622 -0.01366 -0.26303 -0.02477 -0.2731 -0.01806 C -0.27449 -0.01713 -0.27674 -0.01482 -0.27674 -0.01482 " pathEditMode="relative" ptsTypes="fffffffffffA">
                                      <p:cBhvr>
                                        <p:cTn id="14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C -0.02066 -0.00232 -0.03229 -0.00625 -0.05121 -0.00972 C -0.05642 -0.01204 -0.06181 -0.01389 -0.06701 -0.01621 C -0.07361 -0.01922 -0.07361 -0.02269 -0.07795 -0.02778 C -0.0842 -0.03496 -0.08924 -0.04283 -0.09496 -0.05047 C -0.09774 -0.06852 -0.09375 -0.04908 -0.1 -0.06505 C -0.10174 -0.06968 -0.1033 -0.07778 -0.10486 -0.08287 C -0.1059 -0.08611 -0.10642 -0.08959 -0.10729 -0.09283 C -0.10764 -0.09445 -0.10851 -0.09769 -0.10851 -0.09769 C -0.10816 -0.1081 -0.10955 -0.15023 -0.10243 -0.16435 C -0.10121 -0.1713 -0.10017 -0.17709 -0.09618 -0.18218 C -0.09444 -0.19167 -0.09167 -0.2 -0.08767 -0.2081 C -0.08437 -0.22547 -0.08941 -0.20533 -0.08281 -0.21783 C -0.0776 -0.22778 -0.08246 -0.22361 -0.07917 -0.23264 C -0.07656 -0.23935 -0.07205 -0.24514 -0.06944 -0.25209 C -0.06806 -0.25579 -0.06684 -0.25949 -0.0658 -0.26343 C -0.06476 -0.26759 -0.06337 -0.27639 -0.06337 -0.27639 C -0.06424 -0.28773 -0.06285 -0.29329 -0.06944 -0.29931 C -0.07396 -0.30834 -0.07934 -0.3044 -0.08524 -0.31227 " pathEditMode="relative" ptsTypes="ffffffffffffffffffA">
                                      <p:cBhvr>
                                        <p:cTn id="16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-7.40741E-7 C 0.0007 0.00023 0.00747 0.00231 0.00851 0.00324 C 0.01685 0.01064 0.0257 0.0243 0.03542 0.02754 C 0.03942 0.03541 0.0481 0.04074 0.05487 0.04375 C 0.05799 0.04514 0.06459 0.04699 0.06459 0.04699 C 0.07032 0.04652 0.07605 0.04629 0.08178 0.04537 C 0.08751 0.04444 0.09219 0.03796 0.09758 0.03564 C 0.10452 0.02176 0.09532 0.03819 0.10365 0.02916 C 0.10608 0.02662 0.10747 0.02245 0.10973 0.01944 C 0.11112 0.01412 0.1132 0.01018 0.11459 0.00486 C 0.11424 -0.0044 0.11442 -0.01366 0.11338 -0.02292 C 0.11285 -0.02801 0.10365 -0.03102 0.10365 -0.03102 C 0.10088 -0.03056 0.09792 -0.03033 0.09515 -0.0294 C 0.09272 -0.02871 0.08785 -0.02616 0.08785 -0.02616 C 0.08664 -0.02454 0.08508 -0.02315 0.08421 -0.0213 C 0.0823 -0.01713 0.07935 -0.00834 0.07935 -0.00834 C 0.07588 0.01134 0.07327 0.04768 0.08907 0.05833 C 0.09428 0.06574 0.09584 0.06666 0.10365 0.06828 C 0.1106 0.06782 0.11772 0.06875 0.12449 0.06666 C 0.13386 0.06389 0.14237 0.0449 0.14758 0.03564 C 0.14949 0.02801 0.15035 0.02106 0.15122 0.01296 C 0.15088 0.00208 0.15192 -0.03866 0.14515 -0.05209 C 0.14636 -0.11551 0.13542 -0.09931 0.14879 -0.11713 " pathEditMode="relative" ptsTypes="ffffffffffffffffffffffA">
                                      <p:cBhvr>
                                        <p:cTn id="18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96296E-6 C -0.00035 -0.02546 -0.00018 -0.05093 -0.00122 -0.07639 C -0.00139 -0.08264 -0.00382 -0.0882 -0.00487 -0.09421 C -0.00747 -0.10996 -0.01146 -0.13125 -0.01823 -0.14468 C -0.01997 -0.15833 -0.02414 -0.17917 -0.03039 -0.19028 C -0.03212 -0.19746 -0.03646 -0.20347 -0.03646 -0.21134 " pathEditMode="relative" ptsTypes="fffffA">
                                      <p:cBhvr>
                                        <p:cTn id="2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Lytic </a:t>
            </a:r>
            <a:r>
              <a:rPr lang="en-US" b="1" dirty="0" err="1" smtClean="0"/>
              <a:t>vs</a:t>
            </a:r>
            <a:r>
              <a:rPr lang="en-US" b="1" dirty="0" smtClean="0"/>
              <a:t> Lysogenic Viruses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24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/>
              <a:t>When a person has a lytic viral infection they typically show symptoms quicker than if they had a lysogenic viral infection.</a:t>
            </a:r>
          </a:p>
          <a:p>
            <a:pPr>
              <a:buNone/>
            </a:pPr>
            <a:endParaRPr lang="en-US" sz="3000" b="1" u="sng" dirty="0" smtClean="0"/>
          </a:p>
          <a:p>
            <a:pPr>
              <a:buNone/>
            </a:pPr>
            <a:endParaRPr lang="en-US" sz="3000" b="1" u="sng" dirty="0"/>
          </a:p>
        </p:txBody>
      </p:sp>
      <p:grpSp>
        <p:nvGrpSpPr>
          <p:cNvPr id="5" name="Group 4"/>
          <p:cNvGrpSpPr/>
          <p:nvPr/>
        </p:nvGrpSpPr>
        <p:grpSpPr>
          <a:xfrm rot="20360191">
            <a:off x="6014170" y="4459704"/>
            <a:ext cx="630376" cy="792939"/>
            <a:chOff x="1752600" y="3581400"/>
            <a:chExt cx="1066800" cy="1341909"/>
          </a:xfrm>
        </p:grpSpPr>
        <p:grpSp>
          <p:nvGrpSpPr>
            <p:cNvPr id="6" name="Group 6"/>
            <p:cNvGrpSpPr/>
            <p:nvPr/>
          </p:nvGrpSpPr>
          <p:grpSpPr>
            <a:xfrm>
              <a:off x="1752606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8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" name="Hexagon 11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" name="Rectangle 17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Oval 8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 rot="563056">
            <a:off x="5752917" y="1798687"/>
            <a:ext cx="630376" cy="792939"/>
            <a:chOff x="1752600" y="3581400"/>
            <a:chExt cx="1066800" cy="1341909"/>
          </a:xfrm>
        </p:grpSpPr>
        <p:grpSp>
          <p:nvGrpSpPr>
            <p:cNvPr id="22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28" name="Hexagon 27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9" name="Straight Connector 28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Rectangle 33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Oval 24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Freeform 22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 rot="2251710">
            <a:off x="6335369" y="3005549"/>
            <a:ext cx="630376" cy="792939"/>
            <a:chOff x="1752600" y="3581400"/>
            <a:chExt cx="1066800" cy="1341909"/>
          </a:xfrm>
        </p:grpSpPr>
        <p:grpSp>
          <p:nvGrpSpPr>
            <p:cNvPr id="38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40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44" name="Hexagon 43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49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Oval 40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" name="Freeform 38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 rot="20803739">
            <a:off x="7941314" y="3223616"/>
            <a:ext cx="630376" cy="792939"/>
            <a:chOff x="1752600" y="3581400"/>
            <a:chExt cx="1066800" cy="1341909"/>
          </a:xfrm>
        </p:grpSpPr>
        <p:grpSp>
          <p:nvGrpSpPr>
            <p:cNvPr id="70" name="Group 6"/>
            <p:cNvGrpSpPr/>
            <p:nvPr/>
          </p:nvGrpSpPr>
          <p:grpSpPr>
            <a:xfrm>
              <a:off x="1752612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72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76" name="Hexagon 75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7" name="Straight Connector 76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3" name="Straight Connector 82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Oval 72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Freeform 70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39"/>
          <p:cNvGrpSpPr/>
          <p:nvPr/>
        </p:nvGrpSpPr>
        <p:grpSpPr>
          <a:xfrm rot="1705274">
            <a:off x="7502747" y="1935961"/>
            <a:ext cx="630376" cy="792939"/>
            <a:chOff x="1752600" y="3581400"/>
            <a:chExt cx="1066800" cy="1341909"/>
          </a:xfrm>
        </p:grpSpPr>
        <p:grpSp>
          <p:nvGrpSpPr>
            <p:cNvPr id="121" name="Group 6"/>
            <p:cNvGrpSpPr/>
            <p:nvPr/>
          </p:nvGrpSpPr>
          <p:grpSpPr>
            <a:xfrm>
              <a:off x="1752608" y="3581400"/>
              <a:ext cx="1066802" cy="1341910"/>
              <a:chOff x="381000" y="105891"/>
              <a:chExt cx="2133600" cy="2865909"/>
            </a:xfrm>
          </p:grpSpPr>
          <p:grpSp>
            <p:nvGrpSpPr>
              <p:cNvPr id="123" name="Group 21"/>
              <p:cNvGrpSpPr/>
              <p:nvPr/>
            </p:nvGrpSpPr>
            <p:grpSpPr>
              <a:xfrm>
                <a:off x="381000" y="105891"/>
                <a:ext cx="2133600" cy="2865909"/>
                <a:chOff x="381000" y="105891"/>
                <a:chExt cx="2133600" cy="2865909"/>
              </a:xfrm>
            </p:grpSpPr>
            <p:sp>
              <p:nvSpPr>
                <p:cNvPr id="127" name="Hexagon 126"/>
                <p:cNvSpPr/>
                <p:nvPr/>
              </p:nvSpPr>
              <p:spPr>
                <a:xfrm rot="1902021">
                  <a:off x="945005" y="105891"/>
                  <a:ext cx="1371600" cy="1143000"/>
                </a:xfrm>
                <a:prstGeom prst="hexagon">
                  <a:avLst>
                    <a:gd name="adj" fmla="val 33394"/>
                    <a:gd name="vf" fmla="val 115470"/>
                  </a:avLst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/>
                <p:cNvCxnSpPr/>
                <p:nvPr/>
              </p:nvCxnSpPr>
              <p:spPr>
                <a:xfrm rot="5400000" flipH="1">
                  <a:off x="1138193" y="1300207"/>
                  <a:ext cx="95263" cy="847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5400000">
                  <a:off x="0" y="2057400"/>
                  <a:ext cx="11430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rot="16200000" flipH="1">
                  <a:off x="1485900" y="2095500"/>
                  <a:ext cx="1371600" cy="3810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5400000" flipH="1">
                  <a:off x="1290593" y="1452607"/>
                  <a:ext cx="171463" cy="46664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51"/>
                <p:cNvCxnSpPr/>
                <p:nvPr/>
              </p:nvCxnSpPr>
              <p:spPr>
                <a:xfrm rot="5400000">
                  <a:off x="457200" y="2286000"/>
                  <a:ext cx="1371600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3" name="Rectangle 132"/>
                <p:cNvSpPr/>
                <p:nvPr/>
              </p:nvSpPr>
              <p:spPr>
                <a:xfrm>
                  <a:off x="1447800" y="1295400"/>
                  <a:ext cx="228600" cy="457200"/>
                </a:xfrm>
                <a:prstGeom prst="rect">
                  <a:avLst/>
                </a:prstGeom>
                <a:gradFill>
                  <a:gsLst>
                    <a:gs pos="0">
                      <a:srgbClr val="FFFFFF"/>
                    </a:gs>
                    <a:gs pos="16000">
                      <a:srgbClr val="1F1F1F"/>
                    </a:gs>
                    <a:gs pos="17999">
                      <a:srgbClr val="FFFFFF"/>
                    </a:gs>
                    <a:gs pos="42000">
                      <a:srgbClr val="636363"/>
                    </a:gs>
                    <a:gs pos="53000">
                      <a:srgbClr val="CFCFCF"/>
                    </a:gs>
                    <a:gs pos="66000">
                      <a:srgbClr val="CFCFCF"/>
                    </a:gs>
                    <a:gs pos="75999">
                      <a:srgbClr val="1F1F1F"/>
                    </a:gs>
                    <a:gs pos="78999">
                      <a:srgbClr val="FFFFFF"/>
                    </a:gs>
                    <a:gs pos="100000">
                      <a:srgbClr val="7F7F7F"/>
                    </a:gs>
                  </a:gsLst>
                  <a:lin ang="5400000" scaled="0"/>
                </a:gra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4" name="Straight Connector 53"/>
                <p:cNvCxnSpPr/>
                <p:nvPr/>
              </p:nvCxnSpPr>
              <p:spPr>
                <a:xfrm flipV="1">
                  <a:off x="1600200" y="1524000"/>
                  <a:ext cx="457200" cy="228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6200000" flipH="1">
                  <a:off x="1828800" y="1752601"/>
                  <a:ext cx="914400" cy="4572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4" name="Oval 123"/>
              <p:cNvSpPr/>
              <p:nvPr/>
            </p:nvSpPr>
            <p:spPr>
              <a:xfrm>
                <a:off x="15544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2011681" y="838200"/>
                <a:ext cx="45719" cy="152400"/>
              </a:xfrm>
              <a:prstGeom prst="ellipse">
                <a:avLst/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Freeform 125"/>
              <p:cNvSpPr/>
              <p:nvPr/>
            </p:nvSpPr>
            <p:spPr>
              <a:xfrm>
                <a:off x="1726448" y="990601"/>
                <a:ext cx="178552" cy="152400"/>
              </a:xfrm>
              <a:custGeom>
                <a:avLst/>
                <a:gdLst>
                  <a:gd name="connsiteX0" fmla="*/ 3200 w 224134"/>
                  <a:gd name="connsiteY0" fmla="*/ 33050 h 193247"/>
                  <a:gd name="connsiteX1" fmla="*/ 36251 w 224134"/>
                  <a:gd name="connsiteY1" fmla="*/ 165253 h 193247"/>
                  <a:gd name="connsiteX2" fmla="*/ 102352 w 224134"/>
                  <a:gd name="connsiteY2" fmla="*/ 187286 h 193247"/>
                  <a:gd name="connsiteX3" fmla="*/ 190487 w 224134"/>
                  <a:gd name="connsiteY3" fmla="*/ 176269 h 193247"/>
                  <a:gd name="connsiteX4" fmla="*/ 212521 w 224134"/>
                  <a:gd name="connsiteY4" fmla="*/ 0 h 193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4134" h="193247">
                    <a:moveTo>
                      <a:pt x="3200" y="33050"/>
                    </a:moveTo>
                    <a:cubicBezTo>
                      <a:pt x="5057" y="49766"/>
                      <a:pt x="0" y="142596"/>
                      <a:pt x="36251" y="165253"/>
                    </a:cubicBezTo>
                    <a:cubicBezTo>
                      <a:pt x="55946" y="177562"/>
                      <a:pt x="102352" y="187286"/>
                      <a:pt x="102352" y="187286"/>
                    </a:cubicBezTo>
                    <a:cubicBezTo>
                      <a:pt x="131730" y="183614"/>
                      <a:pt x="166232" y="193247"/>
                      <a:pt x="190487" y="176269"/>
                    </a:cubicBezTo>
                    <a:cubicBezTo>
                      <a:pt x="224134" y="152716"/>
                      <a:pt x="212521" y="11035"/>
                      <a:pt x="212521" y="0"/>
                    </a:cubicBezTo>
                  </a:path>
                </a:pathLst>
              </a:cu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2" name="Freeform 121"/>
            <p:cNvSpPr/>
            <p:nvPr/>
          </p:nvSpPr>
          <p:spPr>
            <a:xfrm>
              <a:off x="2133600" y="3657600"/>
              <a:ext cx="152401" cy="307554"/>
            </a:xfrm>
            <a:custGeom>
              <a:avLst/>
              <a:gdLst>
                <a:gd name="connsiteX0" fmla="*/ 32644 w 230948"/>
                <a:gd name="connsiteY0" fmla="*/ 0 h 528809"/>
                <a:gd name="connsiteX1" fmla="*/ 109762 w 230948"/>
                <a:gd name="connsiteY1" fmla="*/ 286438 h 528809"/>
                <a:gd name="connsiteX2" fmla="*/ 153829 w 230948"/>
                <a:gd name="connsiteY2" fmla="*/ 374573 h 528809"/>
                <a:gd name="connsiteX3" fmla="*/ 186880 w 230948"/>
                <a:gd name="connsiteY3" fmla="*/ 473725 h 528809"/>
                <a:gd name="connsiteX4" fmla="*/ 219931 w 230948"/>
                <a:gd name="connsiteY4" fmla="*/ 484742 h 528809"/>
                <a:gd name="connsiteX5" fmla="*/ 230948 w 230948"/>
                <a:gd name="connsiteY5" fmla="*/ 451691 h 528809"/>
                <a:gd name="connsiteX6" fmla="*/ 219931 w 230948"/>
                <a:gd name="connsiteY6" fmla="*/ 253388 h 528809"/>
                <a:gd name="connsiteX7" fmla="*/ 197897 w 230948"/>
                <a:gd name="connsiteY7" fmla="*/ 176269 h 528809"/>
                <a:gd name="connsiteX8" fmla="*/ 164846 w 230948"/>
                <a:gd name="connsiteY8" fmla="*/ 187286 h 528809"/>
                <a:gd name="connsiteX9" fmla="*/ 142813 w 230948"/>
                <a:gd name="connsiteY9" fmla="*/ 253388 h 528809"/>
                <a:gd name="connsiteX10" fmla="*/ 120779 w 230948"/>
                <a:gd name="connsiteY10" fmla="*/ 451691 h 528809"/>
                <a:gd name="connsiteX11" fmla="*/ 109762 w 230948"/>
                <a:gd name="connsiteY11" fmla="*/ 495759 h 528809"/>
                <a:gd name="connsiteX12" fmla="*/ 43661 w 230948"/>
                <a:gd name="connsiteY12" fmla="*/ 528809 h 528809"/>
                <a:gd name="connsiteX13" fmla="*/ 32644 w 230948"/>
                <a:gd name="connsiteY13" fmla="*/ 363556 h 528809"/>
                <a:gd name="connsiteX14" fmla="*/ 87728 w 230948"/>
                <a:gd name="connsiteY14" fmla="*/ 275421 h 528809"/>
                <a:gd name="connsiteX15" fmla="*/ 120779 w 230948"/>
                <a:gd name="connsiteY15" fmla="*/ 275421 h 52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948" h="528809">
                  <a:moveTo>
                    <a:pt x="32644" y="0"/>
                  </a:moveTo>
                  <a:cubicBezTo>
                    <a:pt x="59572" y="125661"/>
                    <a:pt x="63076" y="169726"/>
                    <a:pt x="109762" y="286438"/>
                  </a:cubicBezTo>
                  <a:cubicBezTo>
                    <a:pt x="136714" y="353816"/>
                    <a:pt x="120827" y="325067"/>
                    <a:pt x="153829" y="374573"/>
                  </a:cubicBezTo>
                  <a:cubicBezTo>
                    <a:pt x="159205" y="406827"/>
                    <a:pt x="157089" y="449893"/>
                    <a:pt x="186880" y="473725"/>
                  </a:cubicBezTo>
                  <a:cubicBezTo>
                    <a:pt x="195948" y="480980"/>
                    <a:pt x="208914" y="481070"/>
                    <a:pt x="219931" y="484742"/>
                  </a:cubicBezTo>
                  <a:cubicBezTo>
                    <a:pt x="223603" y="473725"/>
                    <a:pt x="230948" y="463304"/>
                    <a:pt x="230948" y="451691"/>
                  </a:cubicBezTo>
                  <a:cubicBezTo>
                    <a:pt x="230948" y="385488"/>
                    <a:pt x="225925" y="319319"/>
                    <a:pt x="219931" y="253388"/>
                  </a:cubicBezTo>
                  <a:cubicBezTo>
                    <a:pt x="218202" y="234367"/>
                    <a:pt x="204419" y="195834"/>
                    <a:pt x="197897" y="176269"/>
                  </a:cubicBezTo>
                  <a:cubicBezTo>
                    <a:pt x="186880" y="179941"/>
                    <a:pt x="171596" y="177836"/>
                    <a:pt x="164846" y="187286"/>
                  </a:cubicBezTo>
                  <a:cubicBezTo>
                    <a:pt x="151346" y="206186"/>
                    <a:pt x="142813" y="253388"/>
                    <a:pt x="142813" y="253388"/>
                  </a:cubicBezTo>
                  <a:cubicBezTo>
                    <a:pt x="125137" y="518522"/>
                    <a:pt x="150493" y="347695"/>
                    <a:pt x="120779" y="451691"/>
                  </a:cubicBezTo>
                  <a:cubicBezTo>
                    <a:pt x="116619" y="466250"/>
                    <a:pt x="118161" y="483161"/>
                    <a:pt x="109762" y="495759"/>
                  </a:cubicBezTo>
                  <a:cubicBezTo>
                    <a:pt x="97559" y="514063"/>
                    <a:pt x="62513" y="522525"/>
                    <a:pt x="43661" y="528809"/>
                  </a:cubicBezTo>
                  <a:cubicBezTo>
                    <a:pt x="0" y="463319"/>
                    <a:pt x="10834" y="494414"/>
                    <a:pt x="32644" y="363556"/>
                  </a:cubicBezTo>
                  <a:cubicBezTo>
                    <a:pt x="39579" y="321948"/>
                    <a:pt x="46348" y="289214"/>
                    <a:pt x="87728" y="275421"/>
                  </a:cubicBezTo>
                  <a:cubicBezTo>
                    <a:pt x="98180" y="271937"/>
                    <a:pt x="109762" y="275421"/>
                    <a:pt x="120779" y="275421"/>
                  </a:cubicBezTo>
                </a:path>
              </a:pathLst>
            </a:cu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285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7.03704E-6 C -0.00573 -0.00254 -0.00348 -0.00439 -0.0073 -0.00995 C -0.01007 -0.02129 -0.01303 -0.03263 -0.0158 -0.04397 C -0.01528 -0.06018 -0.01632 -0.08842 -0.00851 -0.10416 C -0.00591 -0.11828 -0.00973 -0.10439 -0.00365 -0.11388 C -0.00243 -0.11573 -0.00243 -0.11851 -0.00122 -0.12036 C 0.00104 -0.12407 0.00329 -0.12754 0.00625 -0.13008 C 0.00746 -0.13124 0.00885 -0.13194 0.00989 -0.13333 C 0.01284 -0.13726 0.01406 -0.14282 0.01718 -0.14652 C 0.02291 -0.15323 0.02951 -0.15555 0.03663 -0.15786 C 0.03906 -0.1574 0.04166 -0.1574 0.04392 -0.15624 C 0.0467 -0.15462 0.05138 -0.14976 0.05138 -0.14976 C 0.05659 -0.14073 0.06024 -0.13147 0.06232 -0.12036 C 0.06093 -0.08796 0.06475 -0.09328 0.04878 -0.07985 C 0.04427 -0.08032 0.03993 -0.08078 0.03541 -0.08147 C 0.01579 -0.08495 0.01145 -0.1074 0.00625 -0.12846 C 0.00677 -0.15254 0.00191 -0.17916 0.01232 -0.19999 C 0.01562 -0.21319 0.01614 -0.21573 0.02204 -0.22615 C 0.02447 -0.23564 0.02135 -0.22684 0.02691 -0.23425 C 0.03385 -0.24351 0.02395 -0.23471 0.03298 -0.24397 C 0.03958 -0.25092 0.04531 -0.25393 0.0526 -0.25856 C 0.06441 -0.25717 0.06632 -0.25856 0.07447 -0.25046 C 0.07743 -0.23888 0.07552 -0.24351 0.07934 -0.23587 C 0.07812 -0.21596 0.08072 -0.21203 0.0684 -0.20647 C 0.05885 -0.20763 0.05347 -0.20786 0.04513 -0.21157 C 0.04184 -0.21596 0.0375 -0.22036 0.03541 -0.22615 C 0.0342 -0.22916 0.03368 -0.23448 0.03298 -0.23749 C 0.0302 -0.24883 0.02725 -0.26087 0.02326 -0.27152 C 0.02239 -0.27592 0.0217 -0.28032 0.02083 -0.28471 C 0.02013 -0.28796 0.0184 -0.29444 0.0184 -0.29444 C 0.01753 -0.30208 0.01684 -0.30948 0.01597 -0.31712 C 0.01562 -0.32106 0.01007 -0.32546 0.00868 -0.32846 C 0.00399 -0.33842 0.00156 -0.34999 -0.00122 -0.3611 C -0.00417 -0.39768 -0.00643 -0.44328 0.00503 -0.47823 C 0.01111 -0.49675 0.00555 -0.48032 0.01354 -0.49444 C 0.01649 -0.49953 0.01632 -0.50647 0.02083 -0.51064 C 0.02482 -0.51434 0.03177 -0.5236 0.03177 -0.5236 C 0.03611 -0.5412 0.05798 -0.55856 0.07083 -0.56434 C 0.07586 -0.56666 0.08142 -0.56434 0.08663 -0.56434 " pathEditMode="relative" ptsTypes="ffffffffffffffffffffffffffffffffffffff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5.55556E-6 C -0.01527 -0.00209 -0.02187 -0.00626 -0.03419 -0.01783 C -0.03715 -0.02061 -0.04183 -0.022 -0.04513 -0.02431 C -0.05208 -0.02894 -0.05937 -0.03473 -0.06579 -0.04052 C -0.07013 -0.04931 -0.07586 -0.05603 -0.08038 -0.06506 C -0.0835 -0.07131 -0.0835 -0.08033 -0.08541 -0.08774 C -0.08454 -0.10348 -0.08454 -0.11922 -0.08298 -0.13496 C -0.08281 -0.13658 -0.0809 -0.13681 -0.08038 -0.1382 C -0.07829 -0.14445 -0.0802 -0.14584 -0.07794 -0.15117 C -0.07378 -0.16066 -0.06788 -0.16945 -0.06336 -0.17871 C -0.06093 -0.18357 -0.05607 -0.18519 -0.05242 -0.18867 C -0.05104 -0.19006 -0.05034 -0.1926 -0.04878 -0.19353 C -0.04513 -0.19561 -0.03715 -0.197 -0.03298 -0.19839 C -0.01753 -0.197 -0.00624 -0.19492 0.00973 -0.19839 C 0.01771 -0.20001 0.02171 -0.21922 0.02327 -0.22756 C 0.0224 -0.2345 0.02292 -0.24214 0.02084 -0.24862 C 0.02015 -0.2507 0.01719 -0.24885 0.01581 -0.25024 C 0.01129 -0.25464 0.00782 -0.26019 0.00365 -0.26506 C -0.00312 -0.27293 -0.00694 -0.28404 -0.01336 -0.2926 C -0.01614 -0.30718 -0.02083 -0.30718 -0.03038 -0.31043 C -0.05989 -0.30881 -0.06718 -0.30718 -0.09635 -0.30881 C -0.10329 -0.31112 -0.11006 -0.31297 -0.11701 -0.31529 C -0.12065 -0.31853 -0.1243 -0.32038 -0.12794 -0.32362 C -0.13159 -0.33103 -0.13315 -0.33218 -0.13541 -0.34144 C -0.13576 -0.34306 -0.13663 -0.34631 -0.13663 -0.34631 C -0.1361 -0.35881 -0.13923 -0.39052 -0.12794 -0.40001 C -0.12378 -0.40811 -0.12777 -0.40256 -0.12187 -0.40649 C -0.12048 -0.40742 -0.11822 -0.40973 -0.11822 -0.40973 " pathEditMode="relative" ptsTypes="fffffffffffffffffffffffffffA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7.40741E-7 C -0.00851 -0.00926 -0.01719 -0.01829 -0.0257 -0.02754 C -0.03455 -0.03704 -0.04011 -0.05416 -0.04879 -0.06342 C -0.06806 -0.08403 -0.09376 -0.10717 -0.11824 -0.11366 C -0.13039 -0.11319 -0.14271 -0.11296 -0.15487 -0.11204 C -0.15834 -0.1118 -0.16094 -0.10856 -0.16094 -0.10393 " pathEditMode="relative" ptsTypes="fffffA">
                                      <p:cBhvr>
                                        <p:cTn id="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C -0.00399 -0.00116 -0.00868 -0.00023 -0.01215 -0.00324 C -0.01545 -0.00602 -0.01614 -0.01204 -0.0184 -0.0162 C -0.021 -0.0213 -0.02396 -0.02616 -0.02691 -0.03079 C -0.04166 -0.0544 -0.04062 -0.05208 -0.05486 -0.07153 C -0.06718 -0.0882 -0.06302 -0.07755 -0.07083 -0.08287 C -0.07743 -0.08727 -0.0842 -0.0956 -0.09149 -0.09745 C -0.10278 -0.10046 -0.11475 -0.1007 -0.12569 -0.10556 C -0.13941 -0.10509 -0.16337 -0.10671 -0.18055 -0.10232 C -0.21146 -0.09468 -0.2401 -0.07801 -0.27083 -0.06991 C -0.28663 -0.06574 -0.30104 -0.05556 -0.31597 -0.04861 C -0.31944 -0.04699 -0.32326 -0.04676 -0.32691 -0.04537 C -0.32934 -0.04445 -0.3342 -0.04213 -0.3342 -0.04213 C -0.33871 -0.03727 -0.34427 -0.03426 -0.34878 -0.02917 C -0.35156 -0.02593 -0.3533 -0.0213 -0.35607 -0.01782 C -0.36232 -0.00995 -0.36892 -0.00232 -0.37569 0.00486 C -0.38264 0.01227 -0.38003 0.00764 -0.38663 0.01319 C -0.39444 0.01968 -0.40243 0.02708 -0.40972 0.03426 C -0.42135 0.04583 -0.40885 0.03542 -0.4184 0.04722 C -0.42187 0.05139 -0.42569 0.05486 -0.42934 0.05856 C -0.43368 0.06296 -0.44149 0.07315 -0.44149 0.07315 C -0.44826 0.10069 -0.44392 0.13194 -0.42083 0.13819 C -0.41232 0.13704 -0.40364 0.13727 -0.39514 0.13495 C -0.38767 0.13287 -0.38177 0.12407 -0.37569 0.11875 C -0.37482 0.11713 -0.3743 0.11528 -0.37326 0.11389 C -0.37135 0.11111 -0.36892 0.1088 -0.36718 0.10579 C -0.36649 0.1044 -0.36666 0.10231 -0.36597 0.10093 C -0.36458 0.09745 -0.36267 0.09444 -0.36093 0.0912 C -0.3585 0.08634 -0.35798 0.08009 -0.35607 0.075 C -0.35382 0.06296 -0.35139 0.03518 -0.35972 0.02616 C -0.3625 0.02315 -0.36979 0.01805 -0.37326 0.01643 C -0.37639 0.01505 -0.38298 0.01319 -0.38298 0.01319 C -0.39687 0.01412 -0.41111 0.01366 -0.42448 0.01968 C -0.43281 0.03079 -0.42222 0.01805 -0.43541 0.02778 C -0.44409 0.03426 -0.45225 0.04213 -0.46093 0.04884 C -0.46996 0.05579 -0.4783 0.06528 -0.48541 0.075 C -0.48923 0.08032 -0.49496 0.08287 -0.49878 0.08796 C -0.50694 0.09884 -0.49514 0.0875 -0.50486 0.09606 C -0.50573 0.09815 -0.50625 0.10069 -0.50729 0.10255 C -0.50833 0.1044 -0.51007 0.10532 -0.51093 0.10741 C -0.51423 0.11505 -0.51354 0.12593 -0.51718 0.13333 C -0.51979 0.13866 -0.51962 0.13634 -0.51962 0.13981 " pathEditMode="relative" ptsTypes="fffffffffffffffffffffffffffffffffffffffff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48148E-6 C -0.02066 -0.00232 -0.03229 -0.00625 -0.05121 -0.00972 C -0.05642 -0.01204 -0.06181 -0.01389 -0.06701 -0.01621 C -0.07361 -0.01922 -0.07361 -0.02269 -0.07795 -0.02778 C -0.0842 -0.03496 -0.08924 -0.04283 -0.09496 -0.05047 C -0.09774 -0.06852 -0.09375 -0.04908 -0.1 -0.06505 C -0.10174 -0.06968 -0.1033 -0.07778 -0.10486 -0.08287 C -0.1059 -0.08611 -0.10642 -0.08959 -0.10729 -0.09283 C -0.10764 -0.09445 -0.10851 -0.09769 -0.10851 -0.09769 C -0.10816 -0.1081 -0.10955 -0.15023 -0.10243 -0.16435 C -0.10121 -0.1713 -0.10017 -0.17709 -0.09618 -0.18218 C -0.09444 -0.19167 -0.09167 -0.2 -0.08767 -0.2081 C -0.08437 -0.22547 -0.08941 -0.20533 -0.08281 -0.21783 C -0.0776 -0.22778 -0.08246 -0.22361 -0.07917 -0.23264 C -0.07656 -0.23935 -0.07205 -0.24514 -0.06944 -0.25209 C -0.06806 -0.25579 -0.06684 -0.25949 -0.0658 -0.26343 C -0.06476 -0.26759 -0.06337 -0.27639 -0.06337 -0.27639 C -0.06424 -0.28773 -0.06285 -0.29329 -0.06944 -0.29931 C -0.07396 -0.30834 -0.07934 -0.3044 -0.08524 -0.31227 " pathEditMode="relative" ptsTypes="ffffffffffffffffffA">
                                      <p:cBhvr>
                                        <p:cTn id="14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15266</TotalTime>
  <Words>558</Words>
  <Application>Microsoft Office PowerPoint</Application>
  <PresentationFormat>On-screen Show (4:3)</PresentationFormat>
  <Paragraphs>63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Flashback to VIRUSES!</vt:lpstr>
      <vt:lpstr>PowerPoint Presentation</vt:lpstr>
      <vt:lpstr>Review: What do viruses look like?</vt:lpstr>
      <vt:lpstr>How do viruses replicate??</vt:lpstr>
      <vt:lpstr>The Lytic Cycle</vt:lpstr>
      <vt:lpstr>Stages of the Lytic Cycle</vt:lpstr>
      <vt:lpstr>Stages of the Lytic Cycle</vt:lpstr>
      <vt:lpstr>Stages of the Lytic Cycle</vt:lpstr>
      <vt:lpstr>Lytic vs Lysogenic Viruses</vt:lpstr>
      <vt:lpstr>The Lysogenic Cycle</vt:lpstr>
      <vt:lpstr>Stages of the Lysogenic Cycle</vt:lpstr>
      <vt:lpstr>Lysogenic Cycle</vt:lpstr>
      <vt:lpstr>PowerPoint Presentation</vt:lpstr>
      <vt:lpstr>Lysogenic Cycle eventually becomes Lytic Cycle</vt:lpstr>
      <vt:lpstr>PowerPoint Presentation</vt:lpstr>
      <vt:lpstr>PowerPoint Presentation</vt:lpstr>
      <vt:lpstr>West Nile</vt:lpstr>
      <vt:lpstr>Review Questions!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Viruses</dc:title>
  <dc:creator>Windows User</dc:creator>
  <cp:lastModifiedBy>Windows User</cp:lastModifiedBy>
  <cp:revision>179</cp:revision>
  <dcterms:created xsi:type="dcterms:W3CDTF">2013-01-05T10:02:21Z</dcterms:created>
  <dcterms:modified xsi:type="dcterms:W3CDTF">2017-03-01T22:39:23Z</dcterms:modified>
</cp:coreProperties>
</file>